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0"/>
  </p:notesMasterIdLst>
  <p:handoutMasterIdLst>
    <p:handoutMasterId r:id="rId31"/>
  </p:handoutMasterIdLst>
  <p:sldIdLst>
    <p:sldId id="256" r:id="rId5"/>
    <p:sldId id="518" r:id="rId6"/>
    <p:sldId id="258" r:id="rId7"/>
    <p:sldId id="464" r:id="rId8"/>
    <p:sldId id="460" r:id="rId9"/>
    <p:sldId id="500" r:id="rId10"/>
    <p:sldId id="501" r:id="rId11"/>
    <p:sldId id="502" r:id="rId12"/>
    <p:sldId id="503" r:id="rId13"/>
    <p:sldId id="504" r:id="rId14"/>
    <p:sldId id="505" r:id="rId15"/>
    <p:sldId id="506" r:id="rId16"/>
    <p:sldId id="507" r:id="rId17"/>
    <p:sldId id="508" r:id="rId18"/>
    <p:sldId id="509" r:id="rId19"/>
    <p:sldId id="510" r:id="rId20"/>
    <p:sldId id="511" r:id="rId21"/>
    <p:sldId id="513" r:id="rId22"/>
    <p:sldId id="512" r:id="rId23"/>
    <p:sldId id="466" r:id="rId24"/>
    <p:sldId id="514" r:id="rId25"/>
    <p:sldId id="515" r:id="rId26"/>
    <p:sldId id="516" r:id="rId27"/>
    <p:sldId id="499" r:id="rId28"/>
    <p:sldId id="517" r:id="rId29"/>
  </p:sldIdLst>
  <p:sldSz cx="9144000" cy="6858000" type="screen4x3"/>
  <p:notesSz cx="9928225" cy="6797675"/>
  <p:custDataLst>
    <p:tags r:id="rId3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65" autoAdjust="0"/>
    <p:restoredTop sz="94712" autoAdjust="0"/>
  </p:normalViewPr>
  <p:slideViewPr>
    <p:cSldViewPr>
      <p:cViewPr varScale="1">
        <p:scale>
          <a:sx n="56" d="100"/>
          <a:sy n="56" d="100"/>
        </p:scale>
        <p:origin x="66" y="468"/>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09/01/2017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1/9/2017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923944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4143165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841253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479302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8034939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905025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025787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5774598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42289283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466399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299873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2792882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5005926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7793967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8282478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014822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0980634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592569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875000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469164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928720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191143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651731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0182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7462449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3.xml"/><Relationship Id="rId7" Type="http://schemas.openxmlformats.org/officeDocument/2006/relationships/slide" Target="../slides/slide17.xml"/><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slide" Target="../slides/slide24.xml"/><Relationship Id="rId5" Type="http://schemas.openxmlformats.org/officeDocument/2006/relationships/image" Target="../media/image2.jpeg"/><Relationship Id="rId4" Type="http://schemas.openxmlformats.org/officeDocument/2006/relationships/slide" Target="../slides/slide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29693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5.5.1</a:t>
            </a:r>
            <a:endParaRPr lang="en-GB" sz="20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92696"/>
            <a:ext cx="109224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881561"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5.5.2</a:t>
            </a:r>
            <a:endParaRPr lang="en-GB" sz="2000"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376253"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Glossary</a:t>
            </a:r>
            <a:endParaRPr lang="en-GB" sz="2400"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5"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6" action="ppaction://hlinksldjump"/>
          </p:cNvPr>
          <p:cNvSpPr/>
          <p:nvPr userDrawn="1"/>
        </p:nvSpPr>
        <p:spPr>
          <a:xfrm>
            <a:off x="4139952" y="692696"/>
            <a:ext cx="136815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Exam Question</a:t>
            </a:r>
            <a:endParaRPr lang="en-GB" sz="2400" b="1" dirty="0">
              <a:latin typeface="Arial" panose="020B0604020202020204" pitchFamily="34" charset="0"/>
              <a:cs typeface="Arial" panose="020B0604020202020204" pitchFamily="34" charset="0"/>
            </a:endParaRPr>
          </a:p>
        </p:txBody>
      </p:sp>
      <p:sp>
        <p:nvSpPr>
          <p:cNvPr id="11" name="Round Same Side Corner Rectangle 10">
            <a:hlinkClick r:id="rId7" action="ppaction://hlinksldjump"/>
          </p:cNvPr>
          <p:cNvSpPr/>
          <p:nvPr userDrawn="1"/>
        </p:nvSpPr>
        <p:spPr>
          <a:xfrm>
            <a:off x="3466189" y="692696"/>
            <a:ext cx="60175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5.5.3</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5.5%20-%20Tasks/5.5%20-%20Activity%2025.1%20-%20Profitability%20Ratios.doc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5.5%20-%20Tasks/5.5%20-%20Activity%2025.3%20-%20Using%20Ratios%20to%20make%20decisions.doc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3" Type="http://schemas.openxmlformats.org/officeDocument/2006/relationships/hyperlink" Target="5.5%20-%20Tasks/5.5%20-%20Exam%20Questions%20-%20Analysis%20of%20Accounts.doc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5.5%20-%20Tasks/5.5%20-%20Exam%20Questions%20-%20Analysis%20of%20Accounts.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5.5 – Balance Sheets</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iGCSE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500" dirty="0" smtClean="0"/>
              <a:t>5.5.1 – Published Accounts – Ratio Analysis – Case Study</a:t>
            </a:r>
            <a:endParaRPr lang="en-GB" sz="2500" b="1" dirty="0" smtClean="0"/>
          </a:p>
        </p:txBody>
      </p:sp>
      <p:sp>
        <p:nvSpPr>
          <p:cNvPr id="2" name="Rectangle 1"/>
          <p:cNvSpPr/>
          <p:nvPr/>
        </p:nvSpPr>
        <p:spPr>
          <a:xfrm>
            <a:off x="299269" y="1178715"/>
            <a:ext cx="6469286" cy="5316840"/>
          </a:xfrm>
          <a:prstGeom prst="rect">
            <a:avLst/>
          </a:prstGeom>
        </p:spPr>
        <p:txBody>
          <a:bodyPr wrap="square">
            <a:spAutoFit/>
          </a:bodyPr>
          <a:lstStyle/>
          <a:p>
            <a:pPr marL="342900" indent="-342900">
              <a:buClr>
                <a:srgbClr val="00B050"/>
              </a:buClr>
              <a:buFont typeface="+mj-lt"/>
              <a:buAutoNum type="arabicParenR" startAt="2"/>
            </a:pPr>
            <a:r>
              <a:rPr lang="en-US" sz="1400" b="1" dirty="0" smtClean="0"/>
              <a:t>Gross Profit margin</a:t>
            </a:r>
          </a:p>
          <a:p>
            <a:pPr marL="285750" indent="-285750">
              <a:buClr>
                <a:srgbClr val="00B050"/>
              </a:buClr>
              <a:buFont typeface="Wingdings 3" panose="05040102010807070707" pitchFamily="18" charset="2"/>
              <a:buChar char=""/>
            </a:pPr>
            <a:r>
              <a:rPr lang="en-US" sz="1450" dirty="0" smtClean="0"/>
              <a:t>This is calculated by the formula:</a:t>
            </a:r>
          </a:p>
          <a:p>
            <a:pPr marL="574675" lvl="0" indent="-342900">
              <a:buClr>
                <a:srgbClr val="00B050"/>
              </a:buClr>
              <a:buFont typeface="+mj-lt"/>
              <a:buAutoNum type="arabicParenR"/>
            </a:pPr>
            <a:endParaRPr lang="en-US" sz="600" b="1" dirty="0">
              <a:solidFill>
                <a:srgbClr val="0070C0"/>
              </a:solidFill>
            </a:endParaRPr>
          </a:p>
          <a:p>
            <a:pPr lvl="0" algn="ctr">
              <a:lnSpc>
                <a:spcPts val="1000"/>
              </a:lnSpc>
              <a:buClr>
                <a:srgbClr val="00B050"/>
              </a:buClr>
              <a:tabLst>
                <a:tab pos="2919413" algn="l"/>
              </a:tabLst>
            </a:pPr>
            <a:r>
              <a:rPr lang="en-US" sz="1400" b="1" dirty="0" smtClean="0">
                <a:solidFill>
                  <a:srgbClr val="FF0000"/>
                </a:solidFill>
              </a:rPr>
              <a:t>                  </a:t>
            </a:r>
            <a:r>
              <a:rPr lang="en-US" sz="1400" b="1" u="sng" dirty="0" smtClean="0">
                <a:solidFill>
                  <a:srgbClr val="FF0000"/>
                </a:solidFill>
              </a:rPr>
              <a:t>   Gross </a:t>
            </a:r>
            <a:r>
              <a:rPr lang="en-US" sz="1400" b="1" u="sng" dirty="0">
                <a:solidFill>
                  <a:srgbClr val="FF0000"/>
                </a:solidFill>
              </a:rPr>
              <a:t>profit   </a:t>
            </a:r>
            <a:r>
              <a:rPr lang="en-US" sz="1400" b="1" u="sng" dirty="0" smtClean="0">
                <a:solidFill>
                  <a:prstClr val="white"/>
                </a:solidFill>
              </a:rPr>
              <a:t>.</a:t>
            </a:r>
            <a:endParaRPr lang="en-US" sz="1400" b="1" u="sng" dirty="0">
              <a:solidFill>
                <a:prstClr val="white"/>
              </a:solidFill>
            </a:endParaRPr>
          </a:p>
          <a:p>
            <a:pPr marL="692150" lvl="0">
              <a:lnSpc>
                <a:spcPts val="1000"/>
              </a:lnSpc>
              <a:buClr>
                <a:srgbClr val="00B050"/>
              </a:buClr>
              <a:tabLst>
                <a:tab pos="3997325" algn="l"/>
              </a:tabLst>
            </a:pPr>
            <a:r>
              <a:rPr lang="en-US" sz="1400" b="1" dirty="0" smtClean="0">
                <a:solidFill>
                  <a:srgbClr val="FF0000"/>
                </a:solidFill>
              </a:rPr>
              <a:t>Gross profit margin (%) =                              X 100   </a:t>
            </a:r>
            <a:endParaRPr lang="en-US" sz="1400" b="1" dirty="0">
              <a:solidFill>
                <a:srgbClr val="FF0000"/>
              </a:solidFill>
            </a:endParaRPr>
          </a:p>
          <a:p>
            <a:pPr lvl="0" algn="ctr">
              <a:lnSpc>
                <a:spcPts val="1000"/>
              </a:lnSpc>
              <a:buClr>
                <a:srgbClr val="00B050"/>
              </a:buClr>
              <a:tabLst>
                <a:tab pos="3317875" algn="l"/>
              </a:tabLst>
            </a:pPr>
            <a:r>
              <a:rPr lang="en-US" sz="1400" b="1" dirty="0" smtClean="0">
                <a:solidFill>
                  <a:srgbClr val="FF0000"/>
                </a:solidFill>
              </a:rPr>
              <a:t>                 Sales Revenue</a:t>
            </a:r>
            <a:endParaRPr lang="en-US" sz="1400" b="1" dirty="0">
              <a:solidFill>
                <a:srgbClr val="FF0000"/>
              </a:solidFill>
            </a:endParaRPr>
          </a:p>
          <a:p>
            <a:pPr marL="285750" indent="-285750">
              <a:buClr>
                <a:srgbClr val="00B050"/>
              </a:buClr>
              <a:buFont typeface="Wingdings 3" panose="05040102010807070707" pitchFamily="18" charset="2"/>
              <a:buChar char=""/>
            </a:pPr>
            <a:endParaRPr lang="en-US" sz="1400" dirty="0" smtClean="0"/>
          </a:p>
          <a:p>
            <a:pPr>
              <a:buClr>
                <a:srgbClr val="00B050"/>
              </a:buClr>
            </a:pPr>
            <a:r>
              <a:rPr lang="en-US" sz="1450" b="1" dirty="0" smtClean="0">
                <a:solidFill>
                  <a:srgbClr val="0070C0"/>
                </a:solidFill>
              </a:rPr>
              <a:t>Case Study Example</a:t>
            </a:r>
          </a:p>
          <a:p>
            <a:pPr marL="342900" indent="-342900">
              <a:buClr>
                <a:srgbClr val="00B050"/>
              </a:buClr>
              <a:buFont typeface="Wingdings 3" panose="05040102010807070707" pitchFamily="18" charset="2"/>
              <a:buChar char=""/>
            </a:pPr>
            <a:r>
              <a:rPr lang="en-US" sz="1450" dirty="0" smtClean="0">
                <a:solidFill>
                  <a:srgbClr val="0070C0"/>
                </a:solidFill>
              </a:rPr>
              <a:t>Souk Computing Ltd. </a:t>
            </a:r>
            <a:r>
              <a:rPr lang="en-US" sz="1450" dirty="0">
                <a:solidFill>
                  <a:srgbClr val="0070C0"/>
                </a:solidFill>
              </a:rPr>
              <a:t>m</a:t>
            </a:r>
            <a:r>
              <a:rPr lang="en-US" sz="1450" dirty="0" smtClean="0">
                <a:solidFill>
                  <a:srgbClr val="0070C0"/>
                </a:solidFill>
              </a:rPr>
              <a:t>ade a gross profit of $400m in 2015. Total sales revenue was $1300m:</a:t>
            </a:r>
          </a:p>
          <a:p>
            <a:pPr algn="ctr">
              <a:lnSpc>
                <a:spcPts val="1200"/>
              </a:lnSpc>
              <a:buClr>
                <a:srgbClr val="00B050"/>
              </a:buClr>
              <a:tabLst>
                <a:tab pos="2919413" algn="l"/>
              </a:tabLst>
            </a:pPr>
            <a:endParaRPr lang="en-US" sz="1400" b="1" dirty="0" smtClean="0">
              <a:solidFill>
                <a:srgbClr val="FF0000"/>
              </a:solidFill>
            </a:endParaRPr>
          </a:p>
          <a:p>
            <a:pPr algn="ctr">
              <a:lnSpc>
                <a:spcPts val="1000"/>
              </a:lnSpc>
              <a:buClr>
                <a:srgbClr val="00B050"/>
              </a:buClr>
              <a:tabLst>
                <a:tab pos="2919413" algn="l"/>
              </a:tabLst>
            </a:pPr>
            <a:r>
              <a:rPr lang="en-US" sz="1400" b="1" dirty="0" smtClean="0">
                <a:solidFill>
                  <a:srgbClr val="FF0000"/>
                </a:solidFill>
              </a:rPr>
              <a:t>   </a:t>
            </a:r>
            <a:r>
              <a:rPr lang="en-US" sz="1400" b="1" u="sng" dirty="0" smtClean="0">
                <a:solidFill>
                  <a:srgbClr val="FF0000"/>
                </a:solidFill>
              </a:rPr>
              <a:t>  400   </a:t>
            </a:r>
            <a:r>
              <a:rPr lang="en-US" sz="1400" b="1" u="sng" dirty="0" smtClean="0">
                <a:solidFill>
                  <a:schemeClr val="bg1"/>
                </a:solidFill>
              </a:rPr>
              <a:t>.</a:t>
            </a:r>
          </a:p>
          <a:p>
            <a:pPr marL="914400">
              <a:lnSpc>
                <a:spcPts val="1000"/>
              </a:lnSpc>
              <a:buClr>
                <a:srgbClr val="00B050"/>
              </a:buClr>
              <a:tabLst>
                <a:tab pos="2919413" algn="l"/>
              </a:tabLst>
            </a:pPr>
            <a:r>
              <a:rPr lang="en-US" sz="1400" b="1" dirty="0" smtClean="0">
                <a:solidFill>
                  <a:srgbClr val="FF0000"/>
                </a:solidFill>
              </a:rPr>
              <a:t>Gross profit margin =		X 100</a:t>
            </a:r>
          </a:p>
          <a:p>
            <a:pPr algn="ctr">
              <a:lnSpc>
                <a:spcPts val="1000"/>
              </a:lnSpc>
              <a:buClr>
                <a:srgbClr val="00B050"/>
              </a:buClr>
              <a:tabLst>
                <a:tab pos="2919413" algn="l"/>
              </a:tabLst>
            </a:pPr>
            <a:r>
              <a:rPr lang="en-US" sz="1400" b="1" dirty="0" smtClean="0">
                <a:solidFill>
                  <a:srgbClr val="FF0000"/>
                </a:solidFill>
              </a:rPr>
              <a:t>1300</a:t>
            </a:r>
          </a:p>
          <a:p>
            <a:pPr algn="ctr">
              <a:lnSpc>
                <a:spcPts val="1200"/>
              </a:lnSpc>
              <a:buClr>
                <a:srgbClr val="00B050"/>
              </a:buClr>
              <a:tabLst>
                <a:tab pos="2919413" algn="l"/>
              </a:tabLst>
            </a:pPr>
            <a:endParaRPr lang="en-US" sz="1400" b="1" u="sng" dirty="0" smtClean="0">
              <a:solidFill>
                <a:srgbClr val="FF0000"/>
              </a:solidFill>
            </a:endParaRPr>
          </a:p>
          <a:p>
            <a:pPr algn="ctr">
              <a:lnSpc>
                <a:spcPts val="1200"/>
              </a:lnSpc>
              <a:buClr>
                <a:srgbClr val="00B050"/>
              </a:buClr>
              <a:tabLst>
                <a:tab pos="2919413" algn="l"/>
              </a:tabLst>
            </a:pPr>
            <a:r>
              <a:rPr lang="en-US" sz="1450" b="1" dirty="0" smtClean="0">
                <a:solidFill>
                  <a:srgbClr val="FF0000"/>
                </a:solidFill>
              </a:rPr>
              <a:t>= 30.8</a:t>
            </a:r>
            <a:endParaRPr lang="en-US" sz="1450" b="1" dirty="0">
              <a:solidFill>
                <a:srgbClr val="FF0000"/>
              </a:solidFill>
            </a:endParaRPr>
          </a:p>
          <a:p>
            <a:pPr marL="342900" indent="-342900">
              <a:buClr>
                <a:srgbClr val="00B050"/>
              </a:buClr>
              <a:buFont typeface="Wingdings 3" panose="05040102010807070707" pitchFamily="18" charset="2"/>
              <a:buChar char=""/>
            </a:pPr>
            <a:r>
              <a:rPr lang="en-US" sz="1450" dirty="0" smtClean="0">
                <a:solidFill>
                  <a:srgbClr val="0070C0"/>
                </a:solidFill>
              </a:rPr>
              <a:t>This means that on every $1 worth of goods sold, the company made on average 30.8 cents gross profit. Do not forget that this is before other expenses have been deducted and is not the final profit of the company. Again this result may need to be compared with other years and other companies.</a:t>
            </a:r>
          </a:p>
          <a:p>
            <a:pPr marL="342900" indent="-342900">
              <a:buClr>
                <a:srgbClr val="00B050"/>
              </a:buClr>
              <a:buFont typeface="Wingdings 3" panose="05040102010807070707" pitchFamily="18" charset="2"/>
              <a:buChar char=""/>
            </a:pPr>
            <a:r>
              <a:rPr lang="en-US" sz="1450" dirty="0" smtClean="0">
                <a:solidFill>
                  <a:srgbClr val="0070C0"/>
                </a:solidFill>
              </a:rPr>
              <a:t>If this percentage increases next year it would suggest that:</a:t>
            </a:r>
          </a:p>
          <a:p>
            <a:pPr marL="574675" indent="-234950">
              <a:buClr>
                <a:srgbClr val="00B050"/>
              </a:buClr>
              <a:buFont typeface="Arial" panose="020B0604020202020204" pitchFamily="34" charset="0"/>
              <a:buChar char="•"/>
            </a:pPr>
            <a:r>
              <a:rPr lang="en-US" sz="1450" dirty="0" smtClean="0">
                <a:solidFill>
                  <a:srgbClr val="0070C0"/>
                </a:solidFill>
              </a:rPr>
              <a:t>Prices have been increased by more than the cost of goods have risen</a:t>
            </a:r>
          </a:p>
          <a:p>
            <a:pPr marL="339725">
              <a:buClr>
                <a:srgbClr val="00B050"/>
              </a:buClr>
            </a:pPr>
            <a:r>
              <a:rPr lang="en-US" sz="1450" dirty="0" smtClean="0">
                <a:solidFill>
                  <a:srgbClr val="0070C0"/>
                </a:solidFill>
              </a:rPr>
              <a:t>Or that</a:t>
            </a:r>
          </a:p>
          <a:p>
            <a:pPr marL="574675" indent="-234950">
              <a:buClr>
                <a:srgbClr val="00B050"/>
              </a:buClr>
              <a:buFont typeface="Arial" panose="020B0604020202020204" pitchFamily="34" charset="0"/>
              <a:buChar char="•"/>
            </a:pPr>
            <a:r>
              <a:rPr lang="en-US" sz="1450" dirty="0" smtClean="0">
                <a:solidFill>
                  <a:srgbClr val="0070C0"/>
                </a:solidFill>
              </a:rPr>
              <a:t>Cost of goods bought in have been reduced. Possibly a new supplier is being used or managers have negotiated lower cost prices.</a:t>
            </a:r>
            <a:endParaRPr lang="en-US" sz="1450" dirty="0">
              <a:solidFill>
                <a:srgbClr val="0070C0"/>
              </a:solidFill>
            </a:endParaRP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304</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154683799"/>
              </p:ext>
            </p:extLst>
          </p:nvPr>
        </p:nvGraphicFramePr>
        <p:xfrm>
          <a:off x="6804248" y="1124743"/>
          <a:ext cx="2016223" cy="5413667"/>
        </p:xfrm>
        <a:graphic>
          <a:graphicData uri="http://schemas.openxmlformats.org/drawingml/2006/table">
            <a:tbl>
              <a:tblPr firstRow="1" firstCol="1" lastRow="1" lastCol="1" bandRow="1" bandCol="1">
                <a:tableStyleId>{2D5ABB26-0587-4C30-8999-92F81FD0307C}</a:tableStyleId>
              </a:tblPr>
              <a:tblGrid>
                <a:gridCol w="2016223"/>
              </a:tblGrid>
              <a:tr h="396232">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7435">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One decimal out and the problem cascades.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How programs like Excel have changed the way we do accounts.</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Double Entry Bookkeeping is.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What is a the difference between an accountant and a chartered accountant.</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White collar crime and creative accounting.</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How often you should do the accounts.</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What qualifications you need to be an accountant.</a:t>
                      </a:r>
                      <a:endParaRPr lang="en-GB" sz="137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207805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500" dirty="0" smtClean="0"/>
              <a:t>5.5.1 – Published Accounts – Ratio Analysis – Case Study</a:t>
            </a:r>
            <a:endParaRPr lang="en-GB" sz="2500" b="1" dirty="0" smtClean="0"/>
          </a:p>
        </p:txBody>
      </p:sp>
      <p:sp>
        <p:nvSpPr>
          <p:cNvPr id="2" name="Rectangle 1"/>
          <p:cNvSpPr/>
          <p:nvPr/>
        </p:nvSpPr>
        <p:spPr>
          <a:xfrm>
            <a:off x="299269" y="1178715"/>
            <a:ext cx="6469286" cy="5478423"/>
          </a:xfrm>
          <a:prstGeom prst="rect">
            <a:avLst/>
          </a:prstGeom>
        </p:spPr>
        <p:txBody>
          <a:bodyPr wrap="square">
            <a:spAutoFit/>
          </a:bodyPr>
          <a:lstStyle/>
          <a:p>
            <a:pPr marL="342900" indent="-342900">
              <a:buClr>
                <a:srgbClr val="00B050"/>
              </a:buClr>
              <a:buFont typeface="+mj-lt"/>
              <a:buAutoNum type="arabicParenR" startAt="3"/>
            </a:pPr>
            <a:r>
              <a:rPr lang="en-US" b="1" dirty="0" smtClean="0"/>
              <a:t>Net Profit margin</a:t>
            </a:r>
          </a:p>
          <a:p>
            <a:pPr marL="285750" indent="-285750">
              <a:buClr>
                <a:srgbClr val="00B050"/>
              </a:buClr>
              <a:buFont typeface="Wingdings 3" panose="05040102010807070707" pitchFamily="18" charset="2"/>
              <a:buChar char=""/>
            </a:pPr>
            <a:r>
              <a:rPr lang="en-US" dirty="0" smtClean="0"/>
              <a:t>This is calculated by the formula:</a:t>
            </a:r>
          </a:p>
          <a:p>
            <a:pPr marL="574675" lvl="0" indent="-342900">
              <a:buClr>
                <a:srgbClr val="00B050"/>
              </a:buClr>
              <a:buFont typeface="+mj-lt"/>
              <a:buAutoNum type="arabicParenR"/>
            </a:pPr>
            <a:endParaRPr lang="en-US" b="1" dirty="0">
              <a:solidFill>
                <a:srgbClr val="0070C0"/>
              </a:solidFill>
            </a:endParaRPr>
          </a:p>
          <a:p>
            <a:pPr lvl="0" algn="ctr">
              <a:lnSpc>
                <a:spcPts val="1000"/>
              </a:lnSpc>
              <a:buClr>
                <a:srgbClr val="00B050"/>
              </a:buClr>
              <a:tabLst>
                <a:tab pos="2919413" algn="l"/>
              </a:tabLst>
            </a:pPr>
            <a:r>
              <a:rPr lang="en-US" b="1" dirty="0" smtClean="0">
                <a:solidFill>
                  <a:srgbClr val="FF0000"/>
                </a:solidFill>
              </a:rPr>
              <a:t>                  </a:t>
            </a:r>
            <a:r>
              <a:rPr lang="en-US" b="1" u="sng" dirty="0" smtClean="0">
                <a:solidFill>
                  <a:srgbClr val="FF0000"/>
                </a:solidFill>
              </a:rPr>
              <a:t>   Net profit   </a:t>
            </a:r>
            <a:r>
              <a:rPr lang="en-US" b="1" u="sng" dirty="0" smtClean="0">
                <a:solidFill>
                  <a:prstClr val="white"/>
                </a:solidFill>
              </a:rPr>
              <a:t>.</a:t>
            </a:r>
            <a:endParaRPr lang="en-US" b="1" u="sng" dirty="0">
              <a:solidFill>
                <a:prstClr val="white"/>
              </a:solidFill>
            </a:endParaRPr>
          </a:p>
          <a:p>
            <a:pPr marL="234950" lvl="0">
              <a:lnSpc>
                <a:spcPts val="1000"/>
              </a:lnSpc>
              <a:buClr>
                <a:srgbClr val="00B050"/>
              </a:buClr>
              <a:tabLst>
                <a:tab pos="3997325" algn="l"/>
              </a:tabLst>
            </a:pPr>
            <a:r>
              <a:rPr lang="en-US" b="1" dirty="0" smtClean="0">
                <a:solidFill>
                  <a:srgbClr val="FF0000"/>
                </a:solidFill>
              </a:rPr>
              <a:t>Net profit margin (%) =                                X 100   </a:t>
            </a:r>
            <a:endParaRPr lang="en-US" b="1" dirty="0">
              <a:solidFill>
                <a:srgbClr val="FF0000"/>
              </a:solidFill>
            </a:endParaRPr>
          </a:p>
          <a:p>
            <a:pPr lvl="0" algn="ctr">
              <a:lnSpc>
                <a:spcPts val="1000"/>
              </a:lnSpc>
              <a:buClr>
                <a:srgbClr val="00B050"/>
              </a:buClr>
              <a:tabLst>
                <a:tab pos="3317875" algn="l"/>
              </a:tabLst>
            </a:pPr>
            <a:r>
              <a:rPr lang="en-US" b="1" dirty="0" smtClean="0">
                <a:solidFill>
                  <a:srgbClr val="FF0000"/>
                </a:solidFill>
              </a:rPr>
              <a:t>                 Sales Revenue</a:t>
            </a:r>
            <a:endParaRPr lang="en-US" dirty="0" smtClean="0"/>
          </a:p>
          <a:p>
            <a:pPr>
              <a:buClr>
                <a:srgbClr val="00B050"/>
              </a:buClr>
            </a:pPr>
            <a:r>
              <a:rPr lang="en-US" b="1" dirty="0" smtClean="0">
                <a:solidFill>
                  <a:srgbClr val="0070C0"/>
                </a:solidFill>
              </a:rPr>
              <a:t>Case Study Example</a:t>
            </a:r>
          </a:p>
          <a:p>
            <a:pPr marL="342900" indent="-342900">
              <a:buClr>
                <a:srgbClr val="00B050"/>
              </a:buClr>
              <a:buFont typeface="Wingdings 3" panose="05040102010807070707" pitchFamily="18" charset="2"/>
              <a:buChar char=""/>
            </a:pPr>
            <a:r>
              <a:rPr lang="en-US" dirty="0" smtClean="0">
                <a:solidFill>
                  <a:srgbClr val="0070C0"/>
                </a:solidFill>
              </a:rPr>
              <a:t>Souk Computing Ltd. </a:t>
            </a:r>
            <a:r>
              <a:rPr lang="en-US" dirty="0">
                <a:solidFill>
                  <a:srgbClr val="0070C0"/>
                </a:solidFill>
              </a:rPr>
              <a:t>m</a:t>
            </a:r>
            <a:r>
              <a:rPr lang="en-US" dirty="0" smtClean="0">
                <a:solidFill>
                  <a:srgbClr val="0070C0"/>
                </a:solidFill>
              </a:rPr>
              <a:t>ade a Net Profit of $2400m in 2015. Total sales revenue was $1300m:</a:t>
            </a:r>
          </a:p>
          <a:p>
            <a:pPr algn="ctr">
              <a:lnSpc>
                <a:spcPts val="1200"/>
              </a:lnSpc>
              <a:buClr>
                <a:srgbClr val="00B050"/>
              </a:buClr>
              <a:tabLst>
                <a:tab pos="2919413" algn="l"/>
              </a:tabLst>
            </a:pPr>
            <a:endParaRPr lang="en-US" b="1" dirty="0" smtClean="0">
              <a:solidFill>
                <a:srgbClr val="FF0000"/>
              </a:solidFill>
            </a:endParaRPr>
          </a:p>
          <a:p>
            <a:pPr algn="ctr">
              <a:lnSpc>
                <a:spcPts val="1000"/>
              </a:lnSpc>
              <a:buClr>
                <a:srgbClr val="00B050"/>
              </a:buClr>
              <a:tabLst>
                <a:tab pos="2919413" algn="l"/>
              </a:tabLst>
            </a:pPr>
            <a:r>
              <a:rPr lang="en-US" b="1" dirty="0" smtClean="0">
                <a:solidFill>
                  <a:srgbClr val="FF0000"/>
                </a:solidFill>
              </a:rPr>
              <a:t>   </a:t>
            </a:r>
            <a:r>
              <a:rPr lang="en-US" b="1" u="sng" dirty="0" smtClean="0">
                <a:solidFill>
                  <a:srgbClr val="FF0000"/>
                </a:solidFill>
              </a:rPr>
              <a:t>  240   </a:t>
            </a:r>
            <a:r>
              <a:rPr lang="en-US" b="1" u="sng" dirty="0" smtClean="0">
                <a:solidFill>
                  <a:schemeClr val="bg1"/>
                </a:solidFill>
              </a:rPr>
              <a:t>.</a:t>
            </a:r>
          </a:p>
          <a:p>
            <a:pPr marL="692150">
              <a:lnSpc>
                <a:spcPts val="1000"/>
              </a:lnSpc>
              <a:buClr>
                <a:srgbClr val="00B050"/>
              </a:buClr>
              <a:tabLst>
                <a:tab pos="2919413" algn="l"/>
              </a:tabLst>
            </a:pPr>
            <a:r>
              <a:rPr lang="en-US" b="1" dirty="0" smtClean="0">
                <a:solidFill>
                  <a:srgbClr val="FF0000"/>
                </a:solidFill>
              </a:rPr>
              <a:t>Net profit margin =		X 100</a:t>
            </a:r>
          </a:p>
          <a:p>
            <a:pPr algn="ctr">
              <a:lnSpc>
                <a:spcPts val="1000"/>
              </a:lnSpc>
              <a:buClr>
                <a:srgbClr val="00B050"/>
              </a:buClr>
              <a:tabLst>
                <a:tab pos="2919413" algn="l"/>
              </a:tabLst>
            </a:pPr>
            <a:r>
              <a:rPr lang="en-US" b="1" dirty="0" smtClean="0">
                <a:solidFill>
                  <a:srgbClr val="FF0000"/>
                </a:solidFill>
              </a:rPr>
              <a:t>1300</a:t>
            </a:r>
          </a:p>
          <a:p>
            <a:pPr algn="ctr">
              <a:lnSpc>
                <a:spcPts val="1200"/>
              </a:lnSpc>
              <a:buClr>
                <a:srgbClr val="00B050"/>
              </a:buClr>
              <a:tabLst>
                <a:tab pos="2919413" algn="l"/>
              </a:tabLst>
            </a:pPr>
            <a:endParaRPr lang="en-US" b="1" u="sng" dirty="0" smtClean="0">
              <a:solidFill>
                <a:srgbClr val="FF0000"/>
              </a:solidFill>
            </a:endParaRPr>
          </a:p>
          <a:p>
            <a:pPr algn="ctr">
              <a:lnSpc>
                <a:spcPts val="1200"/>
              </a:lnSpc>
              <a:buClr>
                <a:srgbClr val="00B050"/>
              </a:buClr>
              <a:tabLst>
                <a:tab pos="2919413" algn="l"/>
              </a:tabLst>
            </a:pPr>
            <a:r>
              <a:rPr lang="en-US" b="1" dirty="0" smtClean="0">
                <a:solidFill>
                  <a:srgbClr val="FF0000"/>
                </a:solidFill>
              </a:rPr>
              <a:t>= 21.5</a:t>
            </a:r>
            <a:endParaRPr lang="en-US" b="1" dirty="0">
              <a:solidFill>
                <a:srgbClr val="FF0000"/>
              </a:solidFill>
            </a:endParaRPr>
          </a:p>
          <a:p>
            <a:pPr marL="342900" indent="-342900">
              <a:buClr>
                <a:srgbClr val="00B050"/>
              </a:buClr>
              <a:buFont typeface="Wingdings 3" panose="05040102010807070707" pitchFamily="18" charset="2"/>
              <a:buChar char=""/>
            </a:pPr>
            <a:r>
              <a:rPr lang="en-US" dirty="0" smtClean="0">
                <a:solidFill>
                  <a:srgbClr val="0070C0"/>
                </a:solidFill>
              </a:rPr>
              <a:t>This means that the company made 21.5 cents net profit on each $1’s worth of sales. This is lower than the gross profit margin because all other expenses including interest have been deducted from gross profit to arrive at a net profit before tax. The higher this result, the more successful the managers are in making net profit from sales. What could this result be compared with? </a:t>
            </a:r>
          </a:p>
          <a:p>
            <a:pPr marL="342900" indent="-342900">
              <a:buClr>
                <a:srgbClr val="00B050"/>
              </a:buClr>
              <a:buFont typeface="Wingdings 3" panose="05040102010807070707" pitchFamily="18" charset="2"/>
              <a:buChar char=""/>
            </a:pPr>
            <a:r>
              <a:rPr lang="en-US" dirty="0" smtClean="0">
                <a:solidFill>
                  <a:srgbClr val="0070C0"/>
                </a:solidFill>
              </a:rPr>
              <a:t>Again this result may need to be compared with other years and other companies.</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304</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154683799"/>
              </p:ext>
            </p:extLst>
          </p:nvPr>
        </p:nvGraphicFramePr>
        <p:xfrm>
          <a:off x="6804248" y="1124743"/>
          <a:ext cx="2016223" cy="5413667"/>
        </p:xfrm>
        <a:graphic>
          <a:graphicData uri="http://schemas.openxmlformats.org/drawingml/2006/table">
            <a:tbl>
              <a:tblPr firstRow="1" firstCol="1" lastRow="1" lastCol="1" bandRow="1" bandCol="1">
                <a:tableStyleId>{2D5ABB26-0587-4C30-8999-92F81FD0307C}</a:tableStyleId>
              </a:tblPr>
              <a:tblGrid>
                <a:gridCol w="2016223"/>
              </a:tblGrid>
              <a:tr h="396232">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7435">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One decimal out and the problem cascades.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How programs like Excel have changed the way we do accounts.</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Double Entry Bookkeeping is.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What is a the difference between an accountant and a chartered accountant.</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White collar crime and creative accounting.</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How often you should do the accounts.</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What qualifications you need to be an accountant.</a:t>
                      </a:r>
                      <a:endParaRPr lang="en-GB" sz="137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938720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800" dirty="0" smtClean="0"/>
              <a:t>5.5.1 – Profitability Ratios – What do they tell us?</a:t>
            </a:r>
            <a:endParaRPr lang="en-GB" sz="2800" b="1" dirty="0" smtClean="0"/>
          </a:p>
        </p:txBody>
      </p:sp>
      <p:sp>
        <p:nvSpPr>
          <p:cNvPr id="2" name="Rectangle 1"/>
          <p:cNvSpPr/>
          <p:nvPr/>
        </p:nvSpPr>
        <p:spPr>
          <a:xfrm>
            <a:off x="299268" y="1178715"/>
            <a:ext cx="8521203" cy="92333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smtClean="0"/>
              <a:t>One profitability </a:t>
            </a:r>
            <a:r>
              <a:rPr lang="en-US" dirty="0" smtClean="0"/>
              <a:t>ratio </a:t>
            </a:r>
            <a:r>
              <a:rPr lang="en-US" dirty="0" smtClean="0"/>
              <a:t>is not very useful. When a ratio result is compared with others, then some effective analysis can be done. Here are some examples taken from the same business.</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3-5</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119692922"/>
              </p:ext>
            </p:extLst>
          </p:nvPr>
        </p:nvGraphicFramePr>
        <p:xfrm>
          <a:off x="314367" y="2060848"/>
          <a:ext cx="8506104" cy="4511040"/>
        </p:xfrm>
        <a:graphic>
          <a:graphicData uri="http://schemas.openxmlformats.org/drawingml/2006/table">
            <a:tbl>
              <a:tblPr firstRow="1" bandRow="1">
                <a:tableStyleId>{5C22544A-7EE6-4342-B048-85BDC9FD1C3A}</a:tableStyleId>
              </a:tblPr>
              <a:tblGrid>
                <a:gridCol w="1809361"/>
                <a:gridCol w="2088232"/>
                <a:gridCol w="4608511"/>
              </a:tblGrid>
              <a:tr h="208483">
                <a:tc>
                  <a:txBody>
                    <a:bodyPr/>
                    <a:lstStyle/>
                    <a:p>
                      <a:r>
                        <a:rPr lang="en-US" sz="1600" dirty="0" smtClean="0">
                          <a:latin typeface="Arial" panose="020B0604020202020204" pitchFamily="34" charset="0"/>
                          <a:cs typeface="Arial" panose="020B0604020202020204" pitchFamily="34" charset="0"/>
                        </a:rPr>
                        <a:t>Ratio Result</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Observation</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Analysis</a:t>
                      </a:r>
                      <a:endParaRPr lang="en-GB" sz="1600" dirty="0">
                        <a:latin typeface="Arial" panose="020B0604020202020204" pitchFamily="34" charset="0"/>
                        <a:cs typeface="Arial" panose="020B0604020202020204" pitchFamily="34" charset="0"/>
                      </a:endParaRPr>
                    </a:p>
                  </a:txBody>
                  <a:tcPr/>
                </a:tc>
              </a:tr>
              <a:tr h="208483">
                <a:tc>
                  <a:txBody>
                    <a:bodyPr/>
                    <a:lstStyle/>
                    <a:p>
                      <a:pPr>
                        <a:spcAft>
                          <a:spcPts val="600"/>
                        </a:spcAft>
                      </a:pPr>
                      <a:r>
                        <a:rPr lang="en-US" sz="1600" dirty="0" smtClean="0">
                          <a:latin typeface="Arial" panose="020B0604020202020204" pitchFamily="34" charset="0"/>
                          <a:cs typeface="Arial" panose="020B0604020202020204" pitchFamily="34" charset="0"/>
                        </a:rPr>
                        <a:t>Gross profit margin:</a:t>
                      </a:r>
                    </a:p>
                    <a:p>
                      <a:pPr>
                        <a:spcAft>
                          <a:spcPts val="600"/>
                        </a:spcAft>
                      </a:pPr>
                      <a:r>
                        <a:rPr lang="en-US" sz="1600" dirty="0" smtClean="0">
                          <a:latin typeface="Arial" panose="020B0604020202020204" pitchFamily="34" charset="0"/>
                          <a:cs typeface="Arial" panose="020B0604020202020204" pitchFamily="34" charset="0"/>
                        </a:rPr>
                        <a:t>2014 – 20%</a:t>
                      </a:r>
                    </a:p>
                    <a:p>
                      <a:pPr>
                        <a:spcAft>
                          <a:spcPts val="600"/>
                        </a:spcAft>
                      </a:pPr>
                      <a:r>
                        <a:rPr lang="en-US" sz="1600" dirty="0" smtClean="0">
                          <a:latin typeface="Arial" panose="020B0604020202020204" pitchFamily="34" charset="0"/>
                          <a:cs typeface="Arial" panose="020B0604020202020204" pitchFamily="34" charset="0"/>
                        </a:rPr>
                        <a:t>2015 – 24%</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This means that the gross profit on each $1 of sales has increased.</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The business sis more successful at converting sales into profit. Either the price if goods has increased (by more than costs) or the cost of goods sold has fallen (but price has not bene reduced at all or not as much)</a:t>
                      </a:r>
                      <a:endParaRPr lang="en-GB" sz="1600" dirty="0">
                        <a:latin typeface="Arial" panose="020B0604020202020204" pitchFamily="34" charset="0"/>
                        <a:cs typeface="Arial" panose="020B0604020202020204" pitchFamily="34" charset="0"/>
                      </a:endParaRPr>
                    </a:p>
                  </a:txBody>
                  <a:tcPr/>
                </a:tc>
              </a:tr>
              <a:tr h="208483">
                <a:tc>
                  <a:txBody>
                    <a:bodyPr/>
                    <a:lstStyle/>
                    <a:p>
                      <a:pPr>
                        <a:spcAft>
                          <a:spcPts val="600"/>
                        </a:spcAft>
                      </a:pPr>
                      <a:r>
                        <a:rPr lang="en-US" sz="1600" dirty="0" smtClean="0">
                          <a:latin typeface="Arial" panose="020B0604020202020204" pitchFamily="34" charset="0"/>
                          <a:cs typeface="Arial" panose="020B0604020202020204" pitchFamily="34" charset="0"/>
                        </a:rPr>
                        <a:t>Net profit margin:</a:t>
                      </a:r>
                    </a:p>
                    <a:p>
                      <a:pPr>
                        <a:spcAft>
                          <a:spcPts val="600"/>
                        </a:spcAft>
                      </a:pPr>
                      <a:r>
                        <a:rPr lang="en-US" sz="1600" dirty="0" smtClean="0">
                          <a:latin typeface="Arial" panose="020B0604020202020204" pitchFamily="34" charset="0"/>
                          <a:cs typeface="Arial" panose="020B0604020202020204" pitchFamily="34" charset="0"/>
                        </a:rPr>
                        <a:t>2014 – 14%</a:t>
                      </a:r>
                    </a:p>
                    <a:p>
                      <a:pPr>
                        <a:spcAft>
                          <a:spcPts val="600"/>
                        </a:spcAft>
                      </a:pPr>
                      <a:r>
                        <a:rPr lang="en-US" sz="1600" dirty="0" smtClean="0">
                          <a:latin typeface="Arial" panose="020B0604020202020204" pitchFamily="34" charset="0"/>
                          <a:cs typeface="Arial" panose="020B0604020202020204" pitchFamily="34" charset="0"/>
                        </a:rPr>
                        <a:t>2015 – 12%</a:t>
                      </a:r>
                      <a:endParaRPr lang="en-GB" sz="16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This means that the net profit on each $1 of sales has fallen – even though gross</a:t>
                      </a:r>
                      <a:r>
                        <a:rPr lang="en-US" sz="1600" baseline="0" dirty="0" smtClean="0">
                          <a:latin typeface="Arial" panose="020B0604020202020204" pitchFamily="34" charset="0"/>
                          <a:cs typeface="Arial" panose="020B0604020202020204" pitchFamily="34" charset="0"/>
                        </a:rPr>
                        <a:t> profit margin has increased</a:t>
                      </a:r>
                      <a:endParaRPr lang="en-GB" sz="1600" dirty="0" smtClean="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The business is less successful at converting sales into net profit.</a:t>
                      </a:r>
                      <a:r>
                        <a:rPr lang="en-US" sz="1600" baseline="0" dirty="0" smtClean="0">
                          <a:latin typeface="Arial" panose="020B0604020202020204" pitchFamily="34" charset="0"/>
                          <a:cs typeface="Arial" panose="020B0604020202020204" pitchFamily="34" charset="0"/>
                        </a:rPr>
                        <a:t> The overhead / fixed costs of the business must have increased significantly during the year – reducing the company’s net profit compared to sales revenue.</a:t>
                      </a:r>
                      <a:endParaRPr lang="en-GB" sz="1600" dirty="0">
                        <a:latin typeface="Arial" panose="020B0604020202020204" pitchFamily="34" charset="0"/>
                        <a:cs typeface="Arial" panose="020B0604020202020204" pitchFamily="34" charset="0"/>
                      </a:endParaRPr>
                    </a:p>
                  </a:txBody>
                  <a:tcPr/>
                </a:tc>
              </a:tr>
              <a:tr h="208483">
                <a:tc>
                  <a:txBody>
                    <a:bodyPr/>
                    <a:lstStyle/>
                    <a:p>
                      <a:pPr>
                        <a:spcAft>
                          <a:spcPts val="600"/>
                        </a:spcAft>
                      </a:pPr>
                      <a:r>
                        <a:rPr lang="en-US" sz="1600" dirty="0" smtClean="0">
                          <a:latin typeface="Arial" panose="020B0604020202020204" pitchFamily="34" charset="0"/>
                          <a:cs typeface="Arial" panose="020B0604020202020204" pitchFamily="34" charset="0"/>
                        </a:rPr>
                        <a:t>Return on Capital Employed:</a:t>
                      </a:r>
                    </a:p>
                    <a:p>
                      <a:pPr>
                        <a:spcAft>
                          <a:spcPts val="600"/>
                        </a:spcAft>
                      </a:pPr>
                      <a:r>
                        <a:rPr lang="en-US" sz="1600" dirty="0" smtClean="0">
                          <a:latin typeface="Arial" panose="020B0604020202020204" pitchFamily="34" charset="0"/>
                          <a:cs typeface="Arial" panose="020B0604020202020204" pitchFamily="34" charset="0"/>
                        </a:rPr>
                        <a:t>2014 – 10%</a:t>
                      </a:r>
                    </a:p>
                    <a:p>
                      <a:pPr>
                        <a:spcAft>
                          <a:spcPts val="600"/>
                        </a:spcAft>
                      </a:pPr>
                      <a:r>
                        <a:rPr lang="en-US" sz="1600" dirty="0" smtClean="0">
                          <a:latin typeface="Arial" panose="020B0604020202020204" pitchFamily="34" charset="0"/>
                          <a:cs typeface="Arial" panose="020B0604020202020204" pitchFamily="34" charset="0"/>
                        </a:rPr>
                        <a:t>2015 – 6%</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The profit</a:t>
                      </a:r>
                      <a:r>
                        <a:rPr lang="en-US" sz="1600" baseline="0" dirty="0" smtClean="0">
                          <a:latin typeface="Arial" panose="020B0604020202020204" pitchFamily="34" charset="0"/>
                          <a:cs typeface="Arial" panose="020B0604020202020204" pitchFamily="34" charset="0"/>
                        </a:rPr>
                        <a:t> made for each $1 invested in the business has fallen.3</a:t>
                      </a:r>
                    </a:p>
                    <a:p>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This must be because either net profit has fallen</a:t>
                      </a:r>
                      <a:r>
                        <a:rPr lang="en-US" sz="1600" baseline="0" dirty="0" smtClean="0">
                          <a:latin typeface="Arial" panose="020B0604020202020204" pitchFamily="34" charset="0"/>
                          <a:cs typeface="Arial" panose="020B0604020202020204" pitchFamily="34" charset="0"/>
                        </a:rPr>
                        <a:t> or capital employed has increased, this could mean that the managers of the business have invested more, hoping to make higher profit in the future.</a:t>
                      </a:r>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94733887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200" dirty="0" smtClean="0"/>
              <a:t>5.5.1 – Profitability Ratios – Activity</a:t>
            </a:r>
            <a:endParaRPr lang="en-GB" sz="3200" b="1" dirty="0" smtClean="0"/>
          </a:p>
        </p:txBody>
      </p:sp>
      <p:sp>
        <p:nvSpPr>
          <p:cNvPr id="2" name="Rectangle 1"/>
          <p:cNvSpPr/>
          <p:nvPr/>
        </p:nvSpPr>
        <p:spPr>
          <a:xfrm>
            <a:off x="299268" y="1178715"/>
            <a:ext cx="8521203" cy="5016758"/>
          </a:xfrm>
          <a:prstGeom prst="rect">
            <a:avLst/>
          </a:prstGeom>
        </p:spPr>
        <p:txBody>
          <a:bodyPr wrap="square">
            <a:spAutoFit/>
          </a:bodyPr>
          <a:lstStyle/>
          <a:p>
            <a:pPr>
              <a:buClr>
                <a:srgbClr val="00B050"/>
              </a:buClr>
            </a:pPr>
            <a:r>
              <a:rPr lang="en-US" sz="2000" b="1" dirty="0" smtClean="0"/>
              <a:t>Activity 25.1 – Souk Computing Ltd – Profitability</a:t>
            </a:r>
          </a:p>
          <a:p>
            <a:pPr marL="285750" indent="-285750">
              <a:buClr>
                <a:srgbClr val="00B050"/>
              </a:buClr>
              <a:buFont typeface="Wingdings 3" panose="05040102010807070707" pitchFamily="18" charset="2"/>
              <a:buChar char=""/>
            </a:pPr>
            <a:endParaRPr lang="en-US" sz="2000" dirty="0"/>
          </a:p>
          <a:p>
            <a:pPr marL="285750" indent="-285750">
              <a:buClr>
                <a:srgbClr val="00B050"/>
              </a:buClr>
              <a:buFont typeface="Wingdings 3" panose="05040102010807070707" pitchFamily="18" charset="2"/>
              <a:buChar char=""/>
            </a:pPr>
            <a:endParaRPr lang="en-US" sz="2000" dirty="0" smtClean="0"/>
          </a:p>
          <a:p>
            <a:pPr marL="285750" indent="-285750">
              <a:buClr>
                <a:srgbClr val="00B050"/>
              </a:buClr>
              <a:buFont typeface="Wingdings 3" panose="05040102010807070707" pitchFamily="18" charset="2"/>
              <a:buChar char=""/>
            </a:pPr>
            <a:endParaRPr lang="en-US" sz="2000" dirty="0"/>
          </a:p>
          <a:p>
            <a:pPr marL="285750" indent="-285750">
              <a:buClr>
                <a:srgbClr val="00B050"/>
              </a:buClr>
              <a:buFont typeface="Wingdings 3" panose="05040102010807070707" pitchFamily="18" charset="2"/>
              <a:buChar char=""/>
            </a:pPr>
            <a:endParaRPr lang="en-US" sz="2000" dirty="0" smtClean="0"/>
          </a:p>
          <a:p>
            <a:pPr marL="285750" indent="-285750">
              <a:buClr>
                <a:srgbClr val="00B050"/>
              </a:buClr>
              <a:buFont typeface="Wingdings 3" panose="05040102010807070707" pitchFamily="18" charset="2"/>
              <a:buChar char=""/>
            </a:pPr>
            <a:endParaRPr lang="en-US" sz="2000" dirty="0"/>
          </a:p>
          <a:p>
            <a:pPr marL="285750" indent="-285750">
              <a:buClr>
                <a:srgbClr val="00B050"/>
              </a:buClr>
              <a:buFont typeface="Wingdings 3" panose="05040102010807070707" pitchFamily="18" charset="2"/>
              <a:buChar char=""/>
            </a:pPr>
            <a:endParaRPr lang="en-US" sz="2000" dirty="0" smtClean="0"/>
          </a:p>
          <a:p>
            <a:pPr marL="285750" indent="-285750">
              <a:buClr>
                <a:srgbClr val="00B050"/>
              </a:buClr>
              <a:buFont typeface="Wingdings 3" panose="05040102010807070707" pitchFamily="18" charset="2"/>
              <a:buChar char=""/>
            </a:pPr>
            <a:endParaRPr lang="en-US" sz="2000" dirty="0" smtClean="0"/>
          </a:p>
          <a:p>
            <a:pPr marL="457200" indent="-457200">
              <a:buClr>
                <a:srgbClr val="00B050"/>
              </a:buClr>
              <a:buFont typeface="+mj-lt"/>
              <a:buAutoNum type="alphaLcParenR"/>
            </a:pPr>
            <a:r>
              <a:rPr lang="en-US" sz="2000" dirty="0" smtClean="0"/>
              <a:t>Using the 2014 accounting information above for Souk Computing Ltd. calculate:</a:t>
            </a:r>
          </a:p>
          <a:p>
            <a:pPr marL="633413" indent="-285750">
              <a:buClr>
                <a:srgbClr val="00B050"/>
              </a:buClr>
              <a:buFont typeface="Arial" panose="020B0604020202020204" pitchFamily="34" charset="0"/>
              <a:buChar char="•"/>
            </a:pPr>
            <a:r>
              <a:rPr lang="en-US" sz="2000" dirty="0" smtClean="0"/>
              <a:t>Return on Capital Employed</a:t>
            </a:r>
          </a:p>
          <a:p>
            <a:pPr marL="633413" indent="-285750">
              <a:buClr>
                <a:srgbClr val="00B050"/>
              </a:buClr>
              <a:buFont typeface="Arial" panose="020B0604020202020204" pitchFamily="34" charset="0"/>
              <a:buChar char="•"/>
            </a:pPr>
            <a:r>
              <a:rPr lang="en-US" sz="2000" dirty="0" smtClean="0"/>
              <a:t>Gross Profit Margin</a:t>
            </a:r>
          </a:p>
          <a:p>
            <a:pPr marL="633413" indent="-285750">
              <a:buClr>
                <a:srgbClr val="00B050"/>
              </a:buClr>
              <a:buFont typeface="Arial" panose="020B0604020202020204" pitchFamily="34" charset="0"/>
              <a:buChar char="•"/>
            </a:pPr>
            <a:r>
              <a:rPr lang="en-US" sz="2000" dirty="0" smtClean="0"/>
              <a:t>Net profit margin</a:t>
            </a:r>
          </a:p>
          <a:p>
            <a:pPr marL="457200" indent="-457200">
              <a:buClr>
                <a:srgbClr val="00B050"/>
              </a:buClr>
              <a:buFont typeface="+mj-lt"/>
              <a:buAutoNum type="alphaLcParenR" startAt="2"/>
            </a:pPr>
            <a:r>
              <a:rPr lang="en-US" sz="2000" dirty="0" smtClean="0"/>
              <a:t>Refer to your results and the case studies on previous slides. Do you feel that the company performed better in 2014 than 2015? Give reasons for your answer.</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305</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32528580"/>
              </p:ext>
            </p:extLst>
          </p:nvPr>
        </p:nvGraphicFramePr>
        <p:xfrm>
          <a:off x="314367" y="1608814"/>
          <a:ext cx="8506104" cy="1892194"/>
        </p:xfrm>
        <a:graphic>
          <a:graphicData uri="http://schemas.openxmlformats.org/drawingml/2006/table">
            <a:tbl>
              <a:tblPr firstRow="1" bandRow="1">
                <a:tableStyleId>{5C22544A-7EE6-4342-B048-85BDC9FD1C3A}</a:tableStyleId>
              </a:tblPr>
              <a:tblGrid>
                <a:gridCol w="5625785"/>
                <a:gridCol w="2880319"/>
              </a:tblGrid>
              <a:tr h="429154">
                <a:tc>
                  <a:txBody>
                    <a:bodyPr/>
                    <a:lstStyle/>
                    <a:p>
                      <a:r>
                        <a:rPr lang="en-US" sz="1800" dirty="0" smtClean="0">
                          <a:latin typeface="Arial" panose="020B0604020202020204" pitchFamily="34" charset="0"/>
                          <a:cs typeface="Arial" panose="020B0604020202020204" pitchFamily="34" charset="0"/>
                        </a:rPr>
                        <a:t>Souk Computing Ltd. 2014 accounts summary</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smtClean="0">
                          <a:latin typeface="Arial" panose="020B0604020202020204" pitchFamily="34" charset="0"/>
                          <a:cs typeface="Arial" panose="020B0604020202020204" pitchFamily="34" charset="0"/>
                        </a:rPr>
                        <a:t>$m</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8457">
                <a:tc>
                  <a:txBody>
                    <a:bodyPr/>
                    <a:lstStyle/>
                    <a:p>
                      <a:pPr>
                        <a:spcAft>
                          <a:spcPts val="600"/>
                        </a:spcAft>
                      </a:pPr>
                      <a:r>
                        <a:rPr lang="en-US" sz="1800" dirty="0" smtClean="0">
                          <a:latin typeface="Arial" panose="020B0604020202020204" pitchFamily="34" charset="0"/>
                          <a:cs typeface="Arial" panose="020B0604020202020204" pitchFamily="34" charset="0"/>
                        </a:rPr>
                        <a:t>Sales Revenue</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smtClean="0">
                          <a:latin typeface="Arial" panose="020B0604020202020204" pitchFamily="34" charset="0"/>
                          <a:cs typeface="Arial" panose="020B0604020202020204" pitchFamily="34" charset="0"/>
                        </a:rPr>
                        <a:t>1200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8457">
                <a:tc>
                  <a:txBody>
                    <a:bodyPr/>
                    <a:lstStyle/>
                    <a:p>
                      <a:pPr>
                        <a:spcAft>
                          <a:spcPts val="600"/>
                        </a:spcAft>
                      </a:pPr>
                      <a:r>
                        <a:rPr lang="en-US" sz="1800" dirty="0" smtClean="0">
                          <a:latin typeface="Arial" panose="020B0604020202020204" pitchFamily="34" charset="0"/>
                          <a:cs typeface="Arial" panose="020B0604020202020204" pitchFamily="34" charset="0"/>
                        </a:rPr>
                        <a:t>Gross</a:t>
                      </a:r>
                      <a:r>
                        <a:rPr lang="en-US" sz="1800" baseline="0" dirty="0" smtClean="0">
                          <a:latin typeface="Arial" panose="020B0604020202020204" pitchFamily="34" charset="0"/>
                          <a:cs typeface="Arial" panose="020B0604020202020204" pitchFamily="34" charset="0"/>
                        </a:rPr>
                        <a:t> Profit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Arial" panose="020B0604020202020204" pitchFamily="34" charset="0"/>
                          <a:cs typeface="Arial" panose="020B0604020202020204" pitchFamily="34" charset="0"/>
                        </a:rPr>
                        <a:t>450</a:t>
                      </a:r>
                      <a:endParaRPr lang="en-GB" sz="18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8457">
                <a:tc>
                  <a:txBody>
                    <a:bodyPr/>
                    <a:lstStyle/>
                    <a:p>
                      <a:pPr>
                        <a:spcAft>
                          <a:spcPts val="600"/>
                        </a:spcAft>
                      </a:pPr>
                      <a:r>
                        <a:rPr lang="en-US" sz="1800" dirty="0" smtClean="0">
                          <a:latin typeface="Arial" panose="020B0604020202020204" pitchFamily="34" charset="0"/>
                          <a:cs typeface="Arial" panose="020B0604020202020204" pitchFamily="34" charset="0"/>
                        </a:rPr>
                        <a:t>Net Profit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smtClean="0">
                          <a:latin typeface="Arial" panose="020B0604020202020204" pitchFamily="34" charset="0"/>
                          <a:cs typeface="Arial" panose="020B0604020202020204" pitchFamily="34" charset="0"/>
                        </a:rPr>
                        <a:t>220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8457">
                <a:tc>
                  <a:txBody>
                    <a:bodyPr/>
                    <a:lstStyle/>
                    <a:p>
                      <a:pPr>
                        <a:spcAft>
                          <a:spcPts val="600"/>
                        </a:spcAft>
                      </a:pPr>
                      <a:r>
                        <a:rPr lang="en-US" sz="1800" dirty="0" smtClean="0">
                          <a:latin typeface="Arial" panose="020B0604020202020204" pitchFamily="34" charset="0"/>
                          <a:cs typeface="Arial" panose="020B0604020202020204" pitchFamily="34" charset="0"/>
                        </a:rPr>
                        <a:t>Capital Employed</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smtClean="0">
                          <a:latin typeface="Arial" panose="020B0604020202020204" pitchFamily="34" charset="0"/>
                          <a:cs typeface="Arial" panose="020B0604020202020204" pitchFamily="34" charset="0"/>
                        </a:rPr>
                        <a:t>965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a:hlinkClick r:id="rId3" action="ppaction://hlinkfile"/>
          </p:cNvPr>
          <p:cNvSpPr txBox="1"/>
          <p:nvPr/>
        </p:nvSpPr>
        <p:spPr>
          <a:xfrm>
            <a:off x="8460432" y="3933056"/>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1442675440"/>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800" dirty="0" smtClean="0"/>
              <a:t>5.5.2 – The Concept of Liquidity – Liquidity Ratios</a:t>
            </a:r>
            <a:endParaRPr lang="en-GB" sz="2800" b="1" dirty="0" smtClean="0"/>
          </a:p>
        </p:txBody>
      </p:sp>
      <p:sp>
        <p:nvSpPr>
          <p:cNvPr id="2" name="Rectangle 1"/>
          <p:cNvSpPr/>
          <p:nvPr/>
        </p:nvSpPr>
        <p:spPr>
          <a:xfrm>
            <a:off x="299268" y="1178715"/>
            <a:ext cx="8521203" cy="5468164"/>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dirty="0" smtClean="0"/>
              <a:t>This measures a very important feature of a business. Liquidity is the ability of a business to pay back its short-term debts. If a business cannot pay its suppliers for materials that are important to production or if the business cannot repay an overdraft when required to, it is said to be </a:t>
            </a:r>
            <a:r>
              <a:rPr lang="en-US" sz="1500" b="1" dirty="0" smtClean="0">
                <a:solidFill>
                  <a:srgbClr val="FF0000"/>
                </a:solidFill>
              </a:rPr>
              <a:t>illiquid</a:t>
            </a:r>
            <a:r>
              <a:rPr lang="en-US" sz="1500" dirty="0" smtClean="0"/>
              <a:t>. The businesses it owes money to may force it to stop trading and sell its assets so that the debts are repaid.</a:t>
            </a:r>
          </a:p>
          <a:p>
            <a:pPr marL="285750" indent="-285750">
              <a:buClr>
                <a:srgbClr val="00B050"/>
              </a:buClr>
              <a:buFont typeface="Wingdings 3" panose="05040102010807070707" pitchFamily="18" charset="2"/>
              <a:buChar char=""/>
            </a:pPr>
            <a:r>
              <a:rPr lang="en-US" sz="1500" dirty="0" smtClean="0"/>
              <a:t>Two commonly used Liquidity Ratios are:</a:t>
            </a:r>
          </a:p>
          <a:p>
            <a:pPr marL="342900" indent="-342900">
              <a:buClr>
                <a:srgbClr val="00B050"/>
              </a:buClr>
              <a:buFont typeface="+mj-lt"/>
              <a:buAutoNum type="arabicParenR"/>
            </a:pPr>
            <a:r>
              <a:rPr lang="en-US" sz="1500" b="1" dirty="0" smtClean="0"/>
              <a:t>Current Ratio</a:t>
            </a:r>
          </a:p>
          <a:p>
            <a:pPr marL="574675" lvl="0" indent="-342900">
              <a:buClr>
                <a:srgbClr val="00B050"/>
              </a:buClr>
              <a:buFont typeface="+mj-lt"/>
              <a:buAutoNum type="arabicParenR"/>
            </a:pPr>
            <a:endParaRPr lang="en-US" sz="1600" b="1" dirty="0">
              <a:solidFill>
                <a:srgbClr val="0070C0"/>
              </a:solidFill>
            </a:endParaRPr>
          </a:p>
          <a:p>
            <a:pPr lvl="0" algn="ctr">
              <a:lnSpc>
                <a:spcPts val="1000"/>
              </a:lnSpc>
              <a:buClr>
                <a:srgbClr val="00B050"/>
              </a:buClr>
              <a:tabLst>
                <a:tab pos="2919413" algn="l"/>
              </a:tabLst>
            </a:pPr>
            <a:r>
              <a:rPr lang="en-US" sz="1600" b="1" dirty="0" smtClean="0">
                <a:solidFill>
                  <a:srgbClr val="FF0000"/>
                </a:solidFill>
              </a:rPr>
              <a:t>                  </a:t>
            </a:r>
            <a:r>
              <a:rPr lang="en-US" sz="1600" b="1" u="sng" dirty="0" smtClean="0">
                <a:solidFill>
                  <a:srgbClr val="FF0000"/>
                </a:solidFill>
              </a:rPr>
              <a:t>  Current Assets  </a:t>
            </a:r>
            <a:r>
              <a:rPr lang="en-US" sz="1600" b="1" u="sng" dirty="0" smtClean="0">
                <a:solidFill>
                  <a:prstClr val="white"/>
                </a:solidFill>
              </a:rPr>
              <a:t>.</a:t>
            </a:r>
            <a:endParaRPr lang="en-US" sz="1600" b="1" u="sng" dirty="0">
              <a:solidFill>
                <a:prstClr val="white"/>
              </a:solidFill>
            </a:endParaRPr>
          </a:p>
          <a:p>
            <a:pPr marL="2168525" lvl="0">
              <a:lnSpc>
                <a:spcPts val="1000"/>
              </a:lnSpc>
              <a:buClr>
                <a:srgbClr val="00B050"/>
              </a:buClr>
              <a:tabLst>
                <a:tab pos="3997325" algn="l"/>
              </a:tabLst>
            </a:pPr>
            <a:r>
              <a:rPr lang="en-US" sz="1600" b="1" dirty="0" smtClean="0">
                <a:solidFill>
                  <a:srgbClr val="FF0000"/>
                </a:solidFill>
              </a:rPr>
              <a:t>Current Ratio = </a:t>
            </a:r>
            <a:endParaRPr lang="en-US" sz="1600" b="1" dirty="0">
              <a:solidFill>
                <a:srgbClr val="FF0000"/>
              </a:solidFill>
            </a:endParaRPr>
          </a:p>
          <a:p>
            <a:pPr lvl="0" algn="ctr">
              <a:lnSpc>
                <a:spcPts val="1000"/>
              </a:lnSpc>
              <a:buClr>
                <a:srgbClr val="00B050"/>
              </a:buClr>
              <a:tabLst>
                <a:tab pos="3317875" algn="l"/>
              </a:tabLst>
            </a:pPr>
            <a:r>
              <a:rPr lang="en-US" sz="1600" b="1" dirty="0" smtClean="0">
                <a:solidFill>
                  <a:srgbClr val="FF0000"/>
                </a:solidFill>
              </a:rPr>
              <a:t>                 Current Liabilities</a:t>
            </a:r>
            <a:endParaRPr lang="en-US" sz="1600" dirty="0" smtClean="0"/>
          </a:p>
          <a:p>
            <a:pPr>
              <a:buClr>
                <a:srgbClr val="00B050"/>
              </a:buClr>
            </a:pPr>
            <a:r>
              <a:rPr lang="en-US" sz="1500" b="1" dirty="0" smtClean="0">
                <a:solidFill>
                  <a:srgbClr val="0070C0"/>
                </a:solidFill>
              </a:rPr>
              <a:t>Case Study Example</a:t>
            </a:r>
          </a:p>
          <a:p>
            <a:pPr marL="342900" indent="-342900">
              <a:buClr>
                <a:srgbClr val="00B050"/>
              </a:buClr>
              <a:buFont typeface="Wingdings 3" panose="05040102010807070707" pitchFamily="18" charset="2"/>
              <a:buChar char=""/>
            </a:pPr>
            <a:r>
              <a:rPr lang="en-US" sz="1500" dirty="0" smtClean="0">
                <a:solidFill>
                  <a:srgbClr val="0070C0"/>
                </a:solidFill>
              </a:rPr>
              <a:t>Souk Computing Ltd. Had current assets valued at $125m in 2015 and current liabilities of $100m</a:t>
            </a:r>
          </a:p>
          <a:p>
            <a:pPr algn="ctr">
              <a:lnSpc>
                <a:spcPts val="1200"/>
              </a:lnSpc>
              <a:buClr>
                <a:srgbClr val="00B050"/>
              </a:buClr>
              <a:tabLst>
                <a:tab pos="2919413" algn="l"/>
              </a:tabLst>
            </a:pPr>
            <a:endParaRPr lang="en-US" sz="1600" b="1" dirty="0" smtClean="0">
              <a:solidFill>
                <a:srgbClr val="FF0000"/>
              </a:solidFill>
            </a:endParaRPr>
          </a:p>
          <a:p>
            <a:pPr algn="ctr">
              <a:lnSpc>
                <a:spcPts val="700"/>
              </a:lnSpc>
              <a:buClr>
                <a:srgbClr val="00B050"/>
              </a:buClr>
              <a:tabLst>
                <a:tab pos="2919413" algn="l"/>
              </a:tabLst>
            </a:pPr>
            <a:r>
              <a:rPr lang="en-US" sz="1600" b="1" dirty="0" smtClean="0">
                <a:solidFill>
                  <a:srgbClr val="FF0000"/>
                </a:solidFill>
              </a:rPr>
              <a:t>   </a:t>
            </a:r>
            <a:r>
              <a:rPr lang="en-US" sz="1600" b="1" u="sng" dirty="0" smtClean="0">
                <a:solidFill>
                  <a:srgbClr val="FF0000"/>
                </a:solidFill>
              </a:rPr>
              <a:t> 125 </a:t>
            </a:r>
            <a:r>
              <a:rPr lang="en-US" sz="1600" b="1" u="sng" dirty="0" smtClean="0">
                <a:solidFill>
                  <a:schemeClr val="bg1"/>
                </a:solidFill>
              </a:rPr>
              <a:t>.</a:t>
            </a:r>
          </a:p>
          <a:p>
            <a:pPr marL="2344738">
              <a:lnSpc>
                <a:spcPts val="700"/>
              </a:lnSpc>
              <a:buClr>
                <a:srgbClr val="00B050"/>
              </a:buClr>
              <a:tabLst>
                <a:tab pos="2919413" algn="l"/>
                <a:tab pos="4572000" algn="l"/>
              </a:tabLst>
            </a:pPr>
            <a:r>
              <a:rPr lang="en-US" sz="1600" b="1" dirty="0" smtClean="0">
                <a:solidFill>
                  <a:srgbClr val="FF0000"/>
                </a:solidFill>
              </a:rPr>
              <a:t>Current Ratio =	= </a:t>
            </a:r>
            <a:r>
              <a:rPr lang="en-US" sz="1600" b="1" dirty="0">
                <a:solidFill>
                  <a:srgbClr val="FF0000"/>
                </a:solidFill>
              </a:rPr>
              <a:t>21.5</a:t>
            </a:r>
          </a:p>
          <a:p>
            <a:pPr marL="2168525">
              <a:lnSpc>
                <a:spcPts val="700"/>
              </a:lnSpc>
              <a:buClr>
                <a:srgbClr val="00B050"/>
              </a:buClr>
              <a:tabLst>
                <a:tab pos="2919413" algn="l"/>
              </a:tabLst>
            </a:pPr>
            <a:endParaRPr lang="en-US" sz="1600" b="1" dirty="0" smtClean="0">
              <a:solidFill>
                <a:srgbClr val="FF0000"/>
              </a:solidFill>
            </a:endParaRPr>
          </a:p>
          <a:p>
            <a:pPr algn="ctr">
              <a:lnSpc>
                <a:spcPts val="700"/>
              </a:lnSpc>
              <a:buClr>
                <a:srgbClr val="00B050"/>
              </a:buClr>
              <a:tabLst>
                <a:tab pos="2919413" algn="l"/>
              </a:tabLst>
            </a:pPr>
            <a:r>
              <a:rPr lang="en-US" sz="1600" b="1" dirty="0" smtClean="0">
                <a:solidFill>
                  <a:srgbClr val="FF0000"/>
                </a:solidFill>
              </a:rPr>
              <a:t>  100</a:t>
            </a:r>
          </a:p>
          <a:p>
            <a:pPr algn="ctr">
              <a:lnSpc>
                <a:spcPts val="1200"/>
              </a:lnSpc>
              <a:buClr>
                <a:srgbClr val="00B050"/>
              </a:buClr>
              <a:tabLst>
                <a:tab pos="2919413" algn="l"/>
              </a:tabLst>
            </a:pPr>
            <a:endParaRPr lang="en-US" sz="1600" b="1" u="sng" dirty="0" smtClean="0">
              <a:solidFill>
                <a:srgbClr val="FF0000"/>
              </a:solidFill>
            </a:endParaRPr>
          </a:p>
          <a:p>
            <a:pPr marL="342900" indent="-342900">
              <a:buClr>
                <a:srgbClr val="00B050"/>
              </a:buClr>
              <a:buFont typeface="Wingdings 3" panose="05040102010807070707" pitchFamily="18" charset="2"/>
              <a:buChar char=""/>
            </a:pPr>
            <a:r>
              <a:rPr lang="en-US" sz="1570" dirty="0" smtClean="0">
                <a:solidFill>
                  <a:srgbClr val="0070C0"/>
                </a:solidFill>
              </a:rPr>
              <a:t>This result means that the business could only just pay off all of its short-term debts from current assets. This is an acceptable result but a really ‘safe’ current ration would be between 1.5 and 2. If the current ratio is less than 1, it would mean that the business could have real cash flow problems. It could not pay off its short-term debts from current assets.</a:t>
            </a:r>
          </a:p>
          <a:p>
            <a:pPr marL="342900" indent="-342900">
              <a:buClr>
                <a:srgbClr val="00B050"/>
              </a:buClr>
              <a:buFont typeface="Wingdings 3" panose="05040102010807070707" pitchFamily="18" charset="2"/>
              <a:buChar char=""/>
            </a:pPr>
            <a:r>
              <a:rPr lang="en-US" sz="1570" dirty="0" smtClean="0">
                <a:solidFill>
                  <a:srgbClr val="0070C0"/>
                </a:solidFill>
              </a:rPr>
              <a:t>More effective analysis of liquidity is possible if results from previous years and other similar businesses are available. If the current ratio is very high, say over 2.0, it could mean that too much working capital is tied up in unprofitable current assets.</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2666390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800" dirty="0" smtClean="0"/>
              <a:t>5.5.2 – The Concept of Liquidity – Liquidity Ratios</a:t>
            </a:r>
            <a:endParaRPr lang="en-GB" sz="2800" b="1" dirty="0" smtClean="0"/>
          </a:p>
        </p:txBody>
      </p:sp>
      <p:sp>
        <p:nvSpPr>
          <p:cNvPr id="2" name="Rectangle 1"/>
          <p:cNvSpPr/>
          <p:nvPr/>
        </p:nvSpPr>
        <p:spPr>
          <a:xfrm>
            <a:off x="299268" y="1178715"/>
            <a:ext cx="8521203" cy="557588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a:solidFill>
                  <a:srgbClr val="0070C0"/>
                </a:solidFill>
              </a:rPr>
              <a:t>The current </a:t>
            </a:r>
            <a:r>
              <a:rPr lang="en-US" dirty="0" smtClean="0">
                <a:solidFill>
                  <a:srgbClr val="0070C0"/>
                </a:solidFill>
              </a:rPr>
              <a:t>ratio </a:t>
            </a:r>
            <a:r>
              <a:rPr lang="en-US" dirty="0">
                <a:solidFill>
                  <a:srgbClr val="0070C0"/>
                </a:solidFill>
              </a:rPr>
              <a:t>is very useful but it assumes that all current assets could be turned into cash quickly. This is not always the case, e.g. it might be very difficult to sell all inventories in a short period of time. </a:t>
            </a:r>
            <a:r>
              <a:rPr lang="en-US" dirty="0" smtClean="0">
                <a:solidFill>
                  <a:srgbClr val="0070C0"/>
                </a:solidFill>
              </a:rPr>
              <a:t>For </a:t>
            </a:r>
            <a:r>
              <a:rPr lang="en-US" dirty="0">
                <a:solidFill>
                  <a:srgbClr val="0070C0"/>
                </a:solidFill>
              </a:rPr>
              <a:t>this reason a second liquidity ratio is used</a:t>
            </a:r>
            <a:r>
              <a:rPr lang="en-US" dirty="0" smtClean="0">
                <a:solidFill>
                  <a:srgbClr val="0070C0"/>
                </a:solidFill>
              </a:rPr>
              <a:t>.</a:t>
            </a:r>
            <a:endParaRPr lang="en-US" dirty="0" smtClean="0"/>
          </a:p>
          <a:p>
            <a:pPr marL="342900" indent="-342900">
              <a:buClr>
                <a:srgbClr val="00B050"/>
              </a:buClr>
              <a:buFont typeface="+mj-lt"/>
              <a:buAutoNum type="arabicParenR" startAt="2"/>
            </a:pPr>
            <a:r>
              <a:rPr lang="en-US" b="1" dirty="0" smtClean="0"/>
              <a:t>Acid Test or Liquid Ratio</a:t>
            </a:r>
            <a:br>
              <a:rPr lang="en-US" b="1" dirty="0" smtClean="0"/>
            </a:br>
            <a:r>
              <a:rPr lang="en-US" dirty="0" smtClean="0"/>
              <a:t>this is calculated by the formula:</a:t>
            </a:r>
            <a:endParaRPr lang="en-US" b="1" dirty="0" smtClean="0"/>
          </a:p>
          <a:p>
            <a:pPr marL="574675" lvl="0" indent="-342900">
              <a:buClr>
                <a:srgbClr val="00B050"/>
              </a:buClr>
              <a:buFont typeface="+mj-lt"/>
              <a:buAutoNum type="arabicParenR" startAt="2"/>
            </a:pPr>
            <a:endParaRPr lang="en-US" b="1" dirty="0">
              <a:solidFill>
                <a:srgbClr val="0070C0"/>
              </a:solidFill>
            </a:endParaRPr>
          </a:p>
          <a:p>
            <a:pPr lvl="0" algn="ctr">
              <a:lnSpc>
                <a:spcPts val="1000"/>
              </a:lnSpc>
              <a:buClr>
                <a:srgbClr val="00B050"/>
              </a:buClr>
              <a:tabLst>
                <a:tab pos="3938588" algn="l"/>
              </a:tabLst>
            </a:pPr>
            <a:r>
              <a:rPr lang="en-US" b="1" dirty="0" smtClean="0">
                <a:solidFill>
                  <a:srgbClr val="FF0000"/>
                </a:solidFill>
              </a:rPr>
              <a:t>                  </a:t>
            </a:r>
            <a:r>
              <a:rPr lang="en-US" b="1" u="sng" dirty="0" smtClean="0">
                <a:solidFill>
                  <a:srgbClr val="FF0000"/>
                </a:solidFill>
              </a:rPr>
              <a:t>  Current Assets - inventories  </a:t>
            </a:r>
            <a:r>
              <a:rPr lang="en-US" b="1" u="sng" dirty="0" smtClean="0">
                <a:solidFill>
                  <a:prstClr val="white"/>
                </a:solidFill>
              </a:rPr>
              <a:t>.</a:t>
            </a:r>
            <a:endParaRPr lang="en-US" b="1" u="sng" dirty="0">
              <a:solidFill>
                <a:prstClr val="white"/>
              </a:solidFill>
            </a:endParaRPr>
          </a:p>
          <a:p>
            <a:pPr marL="1149350" lvl="0">
              <a:lnSpc>
                <a:spcPts val="1000"/>
              </a:lnSpc>
              <a:buClr>
                <a:srgbClr val="00B050"/>
              </a:buClr>
              <a:tabLst>
                <a:tab pos="3997325" algn="l"/>
              </a:tabLst>
            </a:pPr>
            <a:r>
              <a:rPr lang="en-US" b="1" dirty="0" smtClean="0">
                <a:solidFill>
                  <a:srgbClr val="FF0000"/>
                </a:solidFill>
              </a:rPr>
              <a:t>Acid test Ratio = </a:t>
            </a:r>
            <a:endParaRPr lang="en-US" b="1" dirty="0">
              <a:solidFill>
                <a:srgbClr val="FF0000"/>
              </a:solidFill>
            </a:endParaRPr>
          </a:p>
          <a:p>
            <a:pPr lvl="0" algn="ctr">
              <a:lnSpc>
                <a:spcPts val="1000"/>
              </a:lnSpc>
              <a:buClr>
                <a:srgbClr val="00B050"/>
              </a:buClr>
              <a:tabLst>
                <a:tab pos="3317875" algn="l"/>
              </a:tabLst>
            </a:pPr>
            <a:r>
              <a:rPr lang="en-US" b="1" dirty="0" smtClean="0">
                <a:solidFill>
                  <a:srgbClr val="FF0000"/>
                </a:solidFill>
              </a:rPr>
              <a:t>                 Current Liabilities</a:t>
            </a:r>
            <a:endParaRPr lang="en-US" dirty="0" smtClean="0"/>
          </a:p>
          <a:p>
            <a:pPr>
              <a:buClr>
                <a:srgbClr val="00B050"/>
              </a:buClr>
            </a:pPr>
            <a:r>
              <a:rPr lang="en-US" b="1" dirty="0" smtClean="0">
                <a:solidFill>
                  <a:srgbClr val="0070C0"/>
                </a:solidFill>
              </a:rPr>
              <a:t>Case Study Example</a:t>
            </a:r>
          </a:p>
          <a:p>
            <a:pPr marL="342900" indent="-342900">
              <a:buClr>
                <a:srgbClr val="00B050"/>
              </a:buClr>
              <a:buFont typeface="Wingdings 3" panose="05040102010807070707" pitchFamily="18" charset="2"/>
              <a:buChar char=""/>
            </a:pPr>
            <a:r>
              <a:rPr lang="en-US" dirty="0" smtClean="0">
                <a:solidFill>
                  <a:srgbClr val="0070C0"/>
                </a:solidFill>
              </a:rPr>
              <a:t>Souk Computing Ltd </a:t>
            </a:r>
            <a:r>
              <a:rPr lang="en-US" dirty="0">
                <a:solidFill>
                  <a:srgbClr val="0070C0"/>
                </a:solidFill>
              </a:rPr>
              <a:t>h</a:t>
            </a:r>
            <a:r>
              <a:rPr lang="en-US" dirty="0" smtClean="0">
                <a:solidFill>
                  <a:srgbClr val="0070C0"/>
                </a:solidFill>
              </a:rPr>
              <a:t>as $50m of inventories at the end of 2015. Its Acid Test Ratio can now be calculated:</a:t>
            </a:r>
          </a:p>
          <a:p>
            <a:pPr algn="ctr">
              <a:lnSpc>
                <a:spcPts val="1200"/>
              </a:lnSpc>
              <a:buClr>
                <a:srgbClr val="00B050"/>
              </a:buClr>
              <a:tabLst>
                <a:tab pos="2919413" algn="l"/>
              </a:tabLst>
            </a:pPr>
            <a:endParaRPr lang="en-US" b="1" dirty="0" smtClean="0">
              <a:solidFill>
                <a:srgbClr val="FF0000"/>
              </a:solidFill>
            </a:endParaRPr>
          </a:p>
          <a:p>
            <a:pPr algn="ctr">
              <a:lnSpc>
                <a:spcPts val="700"/>
              </a:lnSpc>
              <a:buClr>
                <a:srgbClr val="00B050"/>
              </a:buClr>
              <a:tabLst>
                <a:tab pos="2919413" algn="l"/>
              </a:tabLst>
            </a:pPr>
            <a:r>
              <a:rPr lang="en-US" b="1" dirty="0" smtClean="0">
                <a:solidFill>
                  <a:srgbClr val="FF0000"/>
                </a:solidFill>
              </a:rPr>
              <a:t>   </a:t>
            </a:r>
            <a:r>
              <a:rPr lang="en-US" b="1" u="sng" dirty="0" smtClean="0">
                <a:solidFill>
                  <a:srgbClr val="FF0000"/>
                </a:solidFill>
              </a:rPr>
              <a:t> 125 - 50 </a:t>
            </a:r>
            <a:r>
              <a:rPr lang="en-US" b="1" u="sng" dirty="0" smtClean="0">
                <a:solidFill>
                  <a:schemeClr val="bg1"/>
                </a:solidFill>
              </a:rPr>
              <a:t>.</a:t>
            </a:r>
          </a:p>
          <a:p>
            <a:pPr marL="1770063">
              <a:lnSpc>
                <a:spcPts val="700"/>
              </a:lnSpc>
              <a:buClr>
                <a:srgbClr val="00B050"/>
              </a:buClr>
              <a:tabLst>
                <a:tab pos="2919413" algn="l"/>
                <a:tab pos="4852988" algn="l"/>
              </a:tabLst>
            </a:pPr>
            <a:r>
              <a:rPr lang="en-US" b="1" dirty="0" smtClean="0">
                <a:solidFill>
                  <a:srgbClr val="FF0000"/>
                </a:solidFill>
              </a:rPr>
              <a:t>Acid Test Ratio =	= 0.75</a:t>
            </a:r>
            <a:endParaRPr lang="en-US" b="1" dirty="0">
              <a:solidFill>
                <a:srgbClr val="FF0000"/>
              </a:solidFill>
            </a:endParaRPr>
          </a:p>
          <a:p>
            <a:pPr marL="2168525">
              <a:lnSpc>
                <a:spcPts val="700"/>
              </a:lnSpc>
              <a:buClr>
                <a:srgbClr val="00B050"/>
              </a:buClr>
              <a:tabLst>
                <a:tab pos="2919413" algn="l"/>
              </a:tabLst>
            </a:pPr>
            <a:endParaRPr lang="en-US" b="1" dirty="0" smtClean="0">
              <a:solidFill>
                <a:srgbClr val="FF0000"/>
              </a:solidFill>
            </a:endParaRPr>
          </a:p>
          <a:p>
            <a:pPr algn="ctr">
              <a:lnSpc>
                <a:spcPts val="700"/>
              </a:lnSpc>
              <a:buClr>
                <a:srgbClr val="00B050"/>
              </a:buClr>
              <a:tabLst>
                <a:tab pos="2919413" algn="l"/>
              </a:tabLst>
            </a:pPr>
            <a:r>
              <a:rPr lang="en-US" b="1" dirty="0" smtClean="0">
                <a:solidFill>
                  <a:srgbClr val="FF0000"/>
                </a:solidFill>
              </a:rPr>
              <a:t>  100</a:t>
            </a:r>
          </a:p>
          <a:p>
            <a:pPr algn="ctr">
              <a:lnSpc>
                <a:spcPts val="1200"/>
              </a:lnSpc>
              <a:buClr>
                <a:srgbClr val="00B050"/>
              </a:buClr>
              <a:tabLst>
                <a:tab pos="2919413" algn="l"/>
              </a:tabLst>
            </a:pPr>
            <a:endParaRPr lang="en-US" b="1" u="sng" dirty="0" smtClean="0">
              <a:solidFill>
                <a:srgbClr val="FF0000"/>
              </a:solidFill>
            </a:endParaRPr>
          </a:p>
          <a:p>
            <a:pPr marL="342900" indent="-342900">
              <a:buClr>
                <a:srgbClr val="00B050"/>
              </a:buClr>
              <a:buFont typeface="Wingdings 3" panose="05040102010807070707" pitchFamily="18" charset="2"/>
              <a:buChar char=""/>
            </a:pPr>
            <a:r>
              <a:rPr lang="en-US" dirty="0" smtClean="0">
                <a:solidFill>
                  <a:srgbClr val="0070C0"/>
                </a:solidFill>
              </a:rPr>
              <a:t>A result of 1 would mean that the company could just pay off its short-term debts from its most liquid assets. This is usually considered to be a good Acid test result. This result of 0.75 means that it cannot do this. This might be worrying for the management and steps may have to be taken to improve the liquidity of the business – i.e. reduce the level of inventories by selling some for cash.</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032696"/>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900" dirty="0" smtClean="0"/>
              <a:t>5.5.2 – Liquidity Ratios – What can they tell us?</a:t>
            </a:r>
            <a:endParaRPr lang="en-GB" sz="2900" b="1" dirty="0" smtClean="0"/>
          </a:p>
        </p:txBody>
      </p:sp>
      <p:sp>
        <p:nvSpPr>
          <p:cNvPr id="2" name="Rectangle 1"/>
          <p:cNvSpPr/>
          <p:nvPr/>
        </p:nvSpPr>
        <p:spPr>
          <a:xfrm>
            <a:off x="288155" y="1172071"/>
            <a:ext cx="8532316" cy="94179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40" dirty="0" smtClean="0"/>
              <a:t>One liquidity ratio result is not very useful. When a ratio result is compared with others, then some effective analysis can be done. Here are some examples taken from the same business:</a:t>
            </a:r>
          </a:p>
        </p:txBody>
      </p:sp>
      <p:sp>
        <p:nvSpPr>
          <p:cNvPr id="3" name="TextBox 2"/>
          <p:cNvSpPr txBox="1"/>
          <p:nvPr/>
        </p:nvSpPr>
        <p:spPr>
          <a:xfrm>
            <a:off x="323527" y="5949280"/>
            <a:ext cx="8496943" cy="615553"/>
          </a:xfrm>
          <a:prstGeom prst="rect">
            <a:avLst/>
          </a:prstGeom>
          <a:solidFill>
            <a:schemeClr val="tx2">
              <a:lumMod val="40000"/>
              <a:lumOff val="60000"/>
            </a:schemeClr>
          </a:solidFill>
          <a:ln w="38100">
            <a:solidFill>
              <a:srgbClr val="FF0000"/>
            </a:solidFill>
          </a:ln>
        </p:spPr>
        <p:txBody>
          <a:bodyPr wrap="square" rtlCol="0">
            <a:spAutoFit/>
          </a:bodyPr>
          <a:lstStyle/>
          <a:p>
            <a:r>
              <a:rPr lang="en-US" sz="1700" b="1" dirty="0" smtClean="0"/>
              <a:t>Tips for success</a:t>
            </a:r>
            <a:r>
              <a:rPr lang="en-US" sz="1700" dirty="0" smtClean="0"/>
              <a:t>: You should be able to explain why just one ratio result is of a limited use in analyzing the performance or liquidity of a business.</a:t>
            </a:r>
            <a:endParaRPr lang="en-GB" sz="1700" dirty="0"/>
          </a:p>
        </p:txBody>
      </p:sp>
      <p:sp>
        <p:nvSpPr>
          <p:cNvPr id="9" name="Round Same Side Corner Rectangle 8">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307</a:t>
            </a:r>
            <a:endParaRPr lang="en-GB" sz="2000" b="1"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713860144"/>
              </p:ext>
            </p:extLst>
          </p:nvPr>
        </p:nvGraphicFramePr>
        <p:xfrm>
          <a:off x="314367" y="2132856"/>
          <a:ext cx="8506104" cy="3688080"/>
        </p:xfrm>
        <a:graphic>
          <a:graphicData uri="http://schemas.openxmlformats.org/drawingml/2006/table">
            <a:tbl>
              <a:tblPr firstRow="1" bandRow="1">
                <a:tableStyleId>{5C22544A-7EE6-4342-B048-85BDC9FD1C3A}</a:tableStyleId>
              </a:tblPr>
              <a:tblGrid>
                <a:gridCol w="2241409"/>
                <a:gridCol w="1656184"/>
                <a:gridCol w="4608511"/>
              </a:tblGrid>
              <a:tr h="208483">
                <a:tc>
                  <a:txBody>
                    <a:bodyPr/>
                    <a:lstStyle/>
                    <a:p>
                      <a:r>
                        <a:rPr lang="en-US" sz="1600" dirty="0" smtClean="0">
                          <a:latin typeface="Arial" panose="020B0604020202020204" pitchFamily="34" charset="0"/>
                          <a:cs typeface="Arial" panose="020B0604020202020204" pitchFamily="34" charset="0"/>
                        </a:rPr>
                        <a:t>Ratio Results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Observation</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Analysis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8483">
                <a:tc>
                  <a:txBody>
                    <a:bodyPr/>
                    <a:lstStyle/>
                    <a:p>
                      <a:pPr>
                        <a:spcAft>
                          <a:spcPts val="600"/>
                        </a:spcAft>
                      </a:pPr>
                      <a:r>
                        <a:rPr lang="en-US" sz="1600" dirty="0" smtClean="0">
                          <a:latin typeface="Arial" panose="020B0604020202020204" pitchFamily="34" charset="0"/>
                          <a:cs typeface="Arial" panose="020B0604020202020204" pitchFamily="34" charset="0"/>
                        </a:rPr>
                        <a:t>Current Ratio 1.0 – 2015</a:t>
                      </a:r>
                    </a:p>
                    <a:p>
                      <a:pPr>
                        <a:spcAft>
                          <a:spcPts val="600"/>
                        </a:spcAft>
                      </a:pPr>
                      <a:r>
                        <a:rPr lang="en-US" sz="1600" dirty="0" smtClean="0">
                          <a:latin typeface="Arial" panose="020B0604020202020204" pitchFamily="34" charset="0"/>
                          <a:cs typeface="Arial" panose="020B0604020202020204" pitchFamily="34" charset="0"/>
                        </a:rPr>
                        <a:t>Current Ratio 1.5 – 2014</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The current ration has fallen during 2015</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This could be because the business has bought and used many more supplies, but not yet paid for them, It could also be</a:t>
                      </a:r>
                      <a:r>
                        <a:rPr lang="en-US" sz="1600" baseline="0" dirty="0" smtClean="0">
                          <a:latin typeface="Arial" panose="020B0604020202020204" pitchFamily="34" charset="0"/>
                          <a:cs typeface="Arial" panose="020B0604020202020204" pitchFamily="34" charset="0"/>
                        </a:rPr>
                        <a:t> because the business has used cash to pay for fixed assets.</a:t>
                      </a:r>
                    </a:p>
                    <a:p>
                      <a:r>
                        <a:rPr lang="en-US" sz="1600" baseline="0" dirty="0" smtClean="0">
                          <a:latin typeface="Arial" panose="020B0604020202020204" pitchFamily="34" charset="0"/>
                          <a:cs typeface="Arial" panose="020B0604020202020204" pitchFamily="34" charset="0"/>
                        </a:rPr>
                        <a:t>The business has low liquidity and needs to increase current assets to reduce current liabilities.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8483">
                <a:tc>
                  <a:txBody>
                    <a:bodyPr/>
                    <a:lstStyle/>
                    <a:p>
                      <a:pPr>
                        <a:spcAft>
                          <a:spcPts val="600"/>
                        </a:spcAft>
                      </a:pPr>
                      <a:r>
                        <a:rPr lang="en-US" sz="1600" dirty="0" smtClean="0">
                          <a:latin typeface="Arial" panose="020B0604020202020204" pitchFamily="34" charset="0"/>
                          <a:cs typeface="Arial" panose="020B0604020202020204" pitchFamily="34" charset="0"/>
                        </a:rPr>
                        <a:t>Current Ratio 1.75 – 2015</a:t>
                      </a:r>
                    </a:p>
                    <a:p>
                      <a:pPr>
                        <a:spcAft>
                          <a:spcPts val="600"/>
                        </a:spcAft>
                      </a:pPr>
                      <a:r>
                        <a:rPr lang="en-US" sz="1600" dirty="0" smtClean="0">
                          <a:latin typeface="Arial" panose="020B0604020202020204" pitchFamily="34" charset="0"/>
                          <a:cs typeface="Arial" panose="020B0604020202020204" pitchFamily="34" charset="0"/>
                        </a:rPr>
                        <a:t>Acid Test Ratio 0.5 – 2015</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The current ratio is acceptable and much higher</a:t>
                      </a:r>
                      <a:r>
                        <a:rPr lang="en-US" sz="1600" baseline="0" dirty="0" smtClean="0">
                          <a:latin typeface="Arial" panose="020B0604020202020204" pitchFamily="34" charset="0"/>
                          <a:cs typeface="Arial" panose="020B0604020202020204" pitchFamily="34" charset="0"/>
                        </a:rPr>
                        <a:t> than the acid test ratio</a:t>
                      </a:r>
                      <a:endParaRPr lang="en-GB" sz="16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The acid test ratio</a:t>
                      </a:r>
                      <a:r>
                        <a:rPr lang="en-US" sz="1600" baseline="0" dirty="0" smtClean="0">
                          <a:latin typeface="Arial" panose="020B0604020202020204" pitchFamily="34" charset="0"/>
                          <a:cs typeface="Arial" panose="020B0604020202020204" pitchFamily="34" charset="0"/>
                        </a:rPr>
                        <a:t> might be too low – the business might be at risk of not being able to pay its short-term debts from its liquid assets – cash and accounts receivable (debtors)</a:t>
                      </a:r>
                    </a:p>
                    <a:p>
                      <a:r>
                        <a:rPr lang="en-US" sz="1600" baseline="0" dirty="0" smtClean="0">
                          <a:latin typeface="Arial" panose="020B0604020202020204" pitchFamily="34" charset="0"/>
                          <a:cs typeface="Arial" panose="020B0604020202020204" pitchFamily="34" charset="0"/>
                        </a:rPr>
                        <a:t>The great difference between the two results is because of a relatively high level of inventories.</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6892806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4000" dirty="0" smtClean="0"/>
              <a:t>5.5.3 – Uses and Users of Accounts</a:t>
            </a:r>
            <a:endParaRPr lang="en-GB" sz="4000" b="1" dirty="0" smtClean="0"/>
          </a:p>
        </p:txBody>
      </p:sp>
      <p:sp>
        <p:nvSpPr>
          <p:cNvPr id="2" name="Rectangle 1"/>
          <p:cNvSpPr/>
          <p:nvPr/>
        </p:nvSpPr>
        <p:spPr>
          <a:xfrm>
            <a:off x="288155" y="1172071"/>
            <a:ext cx="8532316" cy="150810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40" dirty="0" smtClean="0"/>
              <a:t>Who uses the accounts of a business? Which groups would analyse a company’s accounts, such as by calculating ratios? As it is only the accounts of public limited companies that have to be published, we shall concentrate on the uses and users of these. The following groups have an interest in a public limited company’s accounts and the ratios based on them.</a:t>
            </a:r>
          </a:p>
        </p:txBody>
      </p:sp>
      <p:sp>
        <p:nvSpPr>
          <p:cNvPr id="9" name="Round Same Side Corner Rectangle 8">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308</a:t>
            </a:r>
            <a:endParaRPr lang="en-GB" sz="2000" b="1"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91815113"/>
              </p:ext>
            </p:extLst>
          </p:nvPr>
        </p:nvGraphicFramePr>
        <p:xfrm>
          <a:off x="288155" y="2750017"/>
          <a:ext cx="8532315" cy="3703320"/>
        </p:xfrm>
        <a:graphic>
          <a:graphicData uri="http://schemas.openxmlformats.org/drawingml/2006/table">
            <a:tbl>
              <a:tblPr firstRow="1" bandRow="1">
                <a:tableStyleId>{5C22544A-7EE6-4342-B048-85BDC9FD1C3A}</a:tableStyleId>
              </a:tblPr>
              <a:tblGrid>
                <a:gridCol w="2721515"/>
                <a:gridCol w="5810800"/>
              </a:tblGrid>
              <a:tr h="244809">
                <a:tc>
                  <a:txBody>
                    <a:bodyPr/>
                    <a:lstStyle/>
                    <a:p>
                      <a:r>
                        <a:rPr lang="en-US" sz="1500" dirty="0" smtClean="0">
                          <a:latin typeface="Arial" panose="020B0604020202020204" pitchFamily="34" charset="0"/>
                          <a:cs typeface="Arial" panose="020B0604020202020204" pitchFamily="34" charset="0"/>
                        </a:rPr>
                        <a:t>Users of Accounts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anose="020B0604020202020204" pitchFamily="34" charset="0"/>
                          <a:cs typeface="Arial" panose="020B0604020202020204" pitchFamily="34" charset="0"/>
                        </a:rPr>
                        <a:t>What they use the accounts for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576">
                <a:tc>
                  <a:txBody>
                    <a:bodyPr/>
                    <a:lstStyle/>
                    <a:p>
                      <a:pPr>
                        <a:spcAft>
                          <a:spcPts val="600"/>
                        </a:spcAft>
                      </a:pPr>
                      <a:r>
                        <a:rPr lang="en-US" sz="1500" b="1" dirty="0" smtClean="0">
                          <a:latin typeface="Arial" panose="020B0604020202020204" pitchFamily="34" charset="0"/>
                          <a:cs typeface="Arial" panose="020B0604020202020204" pitchFamily="34" charset="0"/>
                        </a:rPr>
                        <a:t>Shareholders</a:t>
                      </a:r>
                      <a:r>
                        <a:rPr lang="en-US" sz="1500" dirty="0" smtClean="0">
                          <a:latin typeface="Arial" panose="020B0604020202020204" pitchFamily="34" charset="0"/>
                          <a:cs typeface="Arial" panose="020B0604020202020204" pitchFamily="34" charset="0"/>
                        </a:rPr>
                        <a:t>: Limited companies are owned by shareholders and they have a legal right to receive the published</a:t>
                      </a:r>
                      <a:r>
                        <a:rPr lang="en-US" sz="1500" baseline="0" dirty="0" smtClean="0">
                          <a:latin typeface="Arial" panose="020B0604020202020204" pitchFamily="34" charset="0"/>
                          <a:cs typeface="Arial" panose="020B0604020202020204" pitchFamily="34" charset="0"/>
                        </a:rPr>
                        <a:t> accounts each year.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1" dirty="0" smtClean="0">
                          <a:latin typeface="Arial" panose="020B0604020202020204" pitchFamily="34" charset="0"/>
                          <a:cs typeface="Arial" panose="020B0604020202020204" pitchFamily="34" charset="0"/>
                        </a:rPr>
                        <a:t>Shareholders</a:t>
                      </a:r>
                      <a:r>
                        <a:rPr lang="en-US" sz="1500" dirty="0" smtClean="0">
                          <a:latin typeface="Arial" panose="020B0604020202020204" pitchFamily="34" charset="0"/>
                          <a:cs typeface="Arial" panose="020B0604020202020204" pitchFamily="34" charset="0"/>
                        </a:rPr>
                        <a:t> – and potential</a:t>
                      </a:r>
                      <a:r>
                        <a:rPr lang="en-US" sz="1500" baseline="0" dirty="0" smtClean="0">
                          <a:latin typeface="Arial" panose="020B0604020202020204" pitchFamily="34" charset="0"/>
                          <a:cs typeface="Arial" panose="020B0604020202020204" pitchFamily="34" charset="0"/>
                        </a:rPr>
                        <a:t> investors – want to know, from the income statement, how big a profit or loss the company made. The profitability ratio results will be compared with last year’s. The higher the profitability ratio results are, the more likely the shareholders will want to invest by buying more shares in the company. They will want to know, from the balance sheet, if the business is worth more at the end of the year than it was at the beginning. They will also assess the liquidity of the business – they do not want to invest in a company with serious cash or liquidity problems.</a:t>
                      </a:r>
                      <a:endParaRPr lang="en-GB" sz="1500" dirty="0" smtClean="0">
                        <a:latin typeface="Arial" panose="020B0604020202020204" pitchFamily="34" charset="0"/>
                        <a:cs typeface="Arial" panose="020B0604020202020204" pitchFamily="34" charset="0"/>
                      </a:endParaRPr>
                    </a:p>
                    <a:p>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28489">
                <a:tc>
                  <a:txBody>
                    <a:bodyPr/>
                    <a:lstStyle/>
                    <a:p>
                      <a:pPr>
                        <a:spcAft>
                          <a:spcPts val="600"/>
                        </a:spcAft>
                      </a:pPr>
                      <a:r>
                        <a:rPr lang="en-US" sz="1500" b="1" dirty="0" smtClean="0">
                          <a:latin typeface="Arial" panose="020B0604020202020204" pitchFamily="34" charset="0"/>
                          <a:cs typeface="Arial" panose="020B0604020202020204" pitchFamily="34" charset="0"/>
                        </a:rPr>
                        <a:t>Banks</a:t>
                      </a:r>
                      <a:r>
                        <a:rPr lang="en-US" sz="1500" dirty="0" smtClean="0">
                          <a:latin typeface="Arial" panose="020B0604020202020204" pitchFamily="34" charset="0"/>
                          <a:cs typeface="Arial" panose="020B0604020202020204" pitchFamily="34" charset="0"/>
                        </a:rPr>
                        <a:t>: these may</a:t>
                      </a:r>
                      <a:r>
                        <a:rPr lang="en-US" sz="1500" baseline="0" dirty="0" smtClean="0">
                          <a:latin typeface="Arial" panose="020B0604020202020204" pitchFamily="34" charset="0"/>
                          <a:cs typeface="Arial" panose="020B0604020202020204" pitchFamily="34" charset="0"/>
                        </a:rPr>
                        <a:t> have lent money to the company on a short or long term basis.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1" dirty="0" smtClean="0">
                          <a:latin typeface="Arial" panose="020B0604020202020204" pitchFamily="34" charset="0"/>
                          <a:cs typeface="Arial" panose="020B0604020202020204" pitchFamily="34" charset="0"/>
                        </a:rPr>
                        <a:t>Banks</a:t>
                      </a:r>
                      <a:r>
                        <a:rPr lang="en-US" sz="1500" dirty="0" smtClean="0">
                          <a:latin typeface="Arial" panose="020B0604020202020204" pitchFamily="34" charset="0"/>
                          <a:cs typeface="Arial" panose="020B0604020202020204" pitchFamily="34" charset="0"/>
                        </a:rPr>
                        <a:t> will use the accounts in a similar way to the creditors. If the business seems to be at risk of becoming illiquid, it is unlikely that a bank will be willing to lend more.</a:t>
                      </a:r>
                      <a:endParaRPr lang="en-GB" sz="1500" dirty="0" smtClean="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17142196"/>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4000" dirty="0" smtClean="0"/>
              <a:t>5.5.3 – Uses and Users of Accounts</a:t>
            </a:r>
            <a:endParaRPr lang="en-GB" sz="4000" b="1" dirty="0" smtClean="0"/>
          </a:p>
        </p:txBody>
      </p:sp>
      <p:sp>
        <p:nvSpPr>
          <p:cNvPr id="9" name="Round Same Side Corner Rectangle 8">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308</a:t>
            </a:r>
            <a:endParaRPr lang="en-GB" sz="2000" b="1"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540391737"/>
              </p:ext>
            </p:extLst>
          </p:nvPr>
        </p:nvGraphicFramePr>
        <p:xfrm>
          <a:off x="288155" y="1165840"/>
          <a:ext cx="8532315" cy="5388864"/>
        </p:xfrm>
        <a:graphic>
          <a:graphicData uri="http://schemas.openxmlformats.org/drawingml/2006/table">
            <a:tbl>
              <a:tblPr firstRow="1" bandRow="1">
                <a:tableStyleId>{5C22544A-7EE6-4342-B048-85BDC9FD1C3A}</a:tableStyleId>
              </a:tblPr>
              <a:tblGrid>
                <a:gridCol w="1907581"/>
                <a:gridCol w="6624734"/>
              </a:tblGrid>
              <a:tr h="244809">
                <a:tc>
                  <a:txBody>
                    <a:bodyPr/>
                    <a:lstStyle/>
                    <a:p>
                      <a:r>
                        <a:rPr lang="en-US" sz="1500" dirty="0" smtClean="0">
                          <a:latin typeface="Arial" panose="020B0604020202020204" pitchFamily="34" charset="0"/>
                          <a:cs typeface="Arial" panose="020B0604020202020204" pitchFamily="34" charset="0"/>
                        </a:rPr>
                        <a:t>Users of Accounts</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anose="020B0604020202020204" pitchFamily="34" charset="0"/>
                          <a:cs typeface="Arial" panose="020B0604020202020204" pitchFamily="34" charset="0"/>
                        </a:rPr>
                        <a:t>What they use the accounts for</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576">
                <a:tc>
                  <a:txBody>
                    <a:bodyPr/>
                    <a:lstStyle/>
                    <a:p>
                      <a:pPr>
                        <a:spcAft>
                          <a:spcPts val="600"/>
                        </a:spcAft>
                      </a:pPr>
                      <a:r>
                        <a:rPr lang="en-US" sz="1420" b="1" dirty="0" smtClean="0">
                          <a:latin typeface="Arial" panose="020B0604020202020204" pitchFamily="34" charset="0"/>
                          <a:cs typeface="Arial" panose="020B0604020202020204" pitchFamily="34" charset="0"/>
                        </a:rPr>
                        <a:t>Managers: </a:t>
                      </a:r>
                      <a:r>
                        <a:rPr lang="en-US" sz="1420" b="0" dirty="0" smtClean="0">
                          <a:latin typeface="Arial" panose="020B0604020202020204" pitchFamily="34" charset="0"/>
                          <a:cs typeface="Arial" panose="020B0604020202020204" pitchFamily="34" charset="0"/>
                        </a:rPr>
                        <a:t>They will be able to have much</a:t>
                      </a:r>
                      <a:r>
                        <a:rPr lang="en-US" sz="1420" b="0" baseline="0" dirty="0" smtClean="0">
                          <a:latin typeface="Arial" panose="020B0604020202020204" pitchFamily="34" charset="0"/>
                          <a:cs typeface="Arial" panose="020B0604020202020204" pitchFamily="34" charset="0"/>
                        </a:rPr>
                        <a:t> more detailed and frequent accounting information than any of the other groups.</a:t>
                      </a:r>
                      <a:endParaRPr lang="en-GB" sz="14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20" b="1" dirty="0" smtClean="0">
                          <a:latin typeface="Arial" panose="020B0604020202020204" pitchFamily="34" charset="0"/>
                          <a:cs typeface="Arial" panose="020B0604020202020204" pitchFamily="34" charset="0"/>
                        </a:rPr>
                        <a:t>Managers</a:t>
                      </a:r>
                      <a:r>
                        <a:rPr lang="en-US" sz="1420" b="1" baseline="0" dirty="0" smtClean="0">
                          <a:latin typeface="Arial" panose="020B0604020202020204" pitchFamily="34" charset="0"/>
                          <a:cs typeface="Arial" panose="020B0604020202020204" pitchFamily="34" charset="0"/>
                        </a:rPr>
                        <a:t> </a:t>
                      </a:r>
                      <a:r>
                        <a:rPr lang="en-US" sz="1420" b="0" baseline="0" dirty="0" smtClean="0">
                          <a:latin typeface="Arial" panose="020B0604020202020204" pitchFamily="34" charset="0"/>
                          <a:cs typeface="Arial" panose="020B0604020202020204" pitchFamily="34" charset="0"/>
                        </a:rPr>
                        <a:t>will use the accounts to help them keep control over the performance of each product or division of the business and be able to identify which parts are performing well and poorly.</a:t>
                      </a:r>
                    </a:p>
                    <a:p>
                      <a:pPr marL="0" marR="0" indent="0" algn="l" defTabSz="914400" rtl="0" eaLnBrk="1" fontAlgn="auto" latinLnBrk="0" hangingPunct="1">
                        <a:lnSpc>
                          <a:spcPct val="100000"/>
                        </a:lnSpc>
                        <a:spcBef>
                          <a:spcPts val="0"/>
                        </a:spcBef>
                        <a:spcAft>
                          <a:spcPts val="0"/>
                        </a:spcAft>
                        <a:buClrTx/>
                        <a:buSzTx/>
                        <a:buFontTx/>
                        <a:buNone/>
                        <a:tabLst/>
                        <a:defRPr/>
                      </a:pPr>
                      <a:r>
                        <a:rPr lang="en-US" sz="1420" b="0" baseline="0" dirty="0" smtClean="0">
                          <a:latin typeface="Arial" panose="020B0604020202020204" pitchFamily="34" charset="0"/>
                          <a:cs typeface="Arial" panose="020B0604020202020204" pitchFamily="34" charset="0"/>
                        </a:rPr>
                        <a:t>Accounting data will help in decision making, I.e., whether to expand the business , change price levels or close down a product or division that is not doing well.</a:t>
                      </a:r>
                    </a:p>
                    <a:p>
                      <a:pPr marL="0" marR="0" indent="0" algn="l" defTabSz="914400" rtl="0" eaLnBrk="1" fontAlgn="auto" latinLnBrk="0" hangingPunct="1">
                        <a:lnSpc>
                          <a:spcPct val="100000"/>
                        </a:lnSpc>
                        <a:spcBef>
                          <a:spcPts val="0"/>
                        </a:spcBef>
                        <a:spcAft>
                          <a:spcPts val="0"/>
                        </a:spcAft>
                        <a:buClrTx/>
                        <a:buSzTx/>
                        <a:buFontTx/>
                        <a:buNone/>
                        <a:tabLst/>
                        <a:defRPr/>
                      </a:pPr>
                      <a:r>
                        <a:rPr lang="en-US" sz="1420" b="0" baseline="0" dirty="0" smtClean="0">
                          <a:latin typeface="Arial" panose="020B0604020202020204" pitchFamily="34" charset="0"/>
                          <a:cs typeface="Arial" panose="020B0604020202020204" pitchFamily="34" charset="0"/>
                        </a:rPr>
                        <a:t>Managers will calculate accounting ratios too. Ratios are very useful and a quick way for managers to compare their company’s profit performance and liquidity. Ratio results may be compared with:</a:t>
                      </a:r>
                    </a:p>
                    <a:p>
                      <a:pPr marL="398463" marR="0" indent="-2270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20" b="0" baseline="0" dirty="0" smtClean="0">
                          <a:latin typeface="Arial" panose="020B0604020202020204" pitchFamily="34" charset="0"/>
                          <a:cs typeface="Arial" panose="020B0604020202020204" pitchFamily="34" charset="0"/>
                        </a:rPr>
                        <a:t>Other years</a:t>
                      </a:r>
                    </a:p>
                    <a:p>
                      <a:pPr marL="398463" marR="0" indent="-2270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20" b="0" baseline="0" dirty="0" smtClean="0">
                          <a:latin typeface="Arial" panose="020B0604020202020204" pitchFamily="34" charset="0"/>
                          <a:cs typeface="Arial" panose="020B0604020202020204" pitchFamily="34" charset="0"/>
                        </a:rPr>
                        <a:t>Other businesses</a:t>
                      </a:r>
                    </a:p>
                    <a:p>
                      <a:pPr marL="0" marR="0" indent="0" algn="l" defTabSz="914400" rtl="0" eaLnBrk="1" fontAlgn="auto" latinLnBrk="0" hangingPunct="1">
                        <a:lnSpc>
                          <a:spcPct val="100000"/>
                        </a:lnSpc>
                        <a:spcBef>
                          <a:spcPts val="0"/>
                        </a:spcBef>
                        <a:spcAft>
                          <a:spcPts val="0"/>
                        </a:spcAft>
                        <a:buClrTx/>
                        <a:buSzTx/>
                        <a:buFontTx/>
                        <a:buNone/>
                        <a:tabLst/>
                        <a:defRPr/>
                      </a:pPr>
                      <a:r>
                        <a:rPr lang="en-US" sz="1420" b="0" baseline="0" dirty="0" smtClean="0">
                          <a:latin typeface="Arial" panose="020B0604020202020204" pitchFamily="34" charset="0"/>
                          <a:cs typeface="Arial" panose="020B0604020202020204" pitchFamily="34" charset="0"/>
                        </a:rPr>
                        <a:t>It is important to compare accounting ratios in these ways. One ratio result on its own means very little. Consider this example:</a:t>
                      </a:r>
                    </a:p>
                    <a:p>
                      <a:pPr marL="0" marR="0" indent="0" algn="l" defTabSz="914400" rtl="0" eaLnBrk="1" fontAlgn="auto" latinLnBrk="0" hangingPunct="1">
                        <a:lnSpc>
                          <a:spcPct val="100000"/>
                        </a:lnSpc>
                        <a:spcBef>
                          <a:spcPts val="0"/>
                        </a:spcBef>
                        <a:spcAft>
                          <a:spcPts val="0"/>
                        </a:spcAft>
                        <a:buClrTx/>
                        <a:buSzTx/>
                        <a:buFontTx/>
                        <a:buNone/>
                        <a:tabLst/>
                        <a:defRPr/>
                      </a:pPr>
                      <a:r>
                        <a:rPr lang="en-US" sz="1420" b="0" baseline="0" dirty="0" smtClean="0">
                          <a:latin typeface="Arial" panose="020B0604020202020204" pitchFamily="34" charset="0"/>
                          <a:cs typeface="Arial" panose="020B0604020202020204" pitchFamily="34" charset="0"/>
                        </a:rPr>
                        <a:t>Asharaf trading Co. Ltd return ion capital employed 2015 – 12%</a:t>
                      </a:r>
                    </a:p>
                    <a:p>
                      <a:pPr marL="0" marR="0" indent="0" algn="l" defTabSz="914400" rtl="0" eaLnBrk="1" fontAlgn="auto" latinLnBrk="0" hangingPunct="1">
                        <a:lnSpc>
                          <a:spcPct val="100000"/>
                        </a:lnSpc>
                        <a:spcBef>
                          <a:spcPts val="0"/>
                        </a:spcBef>
                        <a:spcAft>
                          <a:spcPts val="0"/>
                        </a:spcAft>
                        <a:buClrTx/>
                        <a:buSzTx/>
                        <a:buFontTx/>
                        <a:buNone/>
                        <a:tabLst/>
                        <a:defRPr/>
                      </a:pPr>
                      <a:r>
                        <a:rPr lang="en-US" sz="1420" b="0" baseline="0" dirty="0" smtClean="0">
                          <a:latin typeface="Arial" panose="020B0604020202020204" pitchFamily="34" charset="0"/>
                          <a:cs typeface="Arial" panose="020B0604020202020204" pitchFamily="34" charset="0"/>
                        </a:rPr>
                        <a:t>Is this a good or bad result? This question can only be answered by managers looking at past results and other companies, i.e. here is some additional information: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420" b="0" dirty="0" smtClean="0">
                          <a:latin typeface="Arial" panose="020B0604020202020204" pitchFamily="34" charset="0"/>
                          <a:cs typeface="Arial" panose="020B0604020202020204" pitchFamily="34" charset="0"/>
                        </a:rPr>
                        <a:t>Asharaf trading Co. Ltd return on Capital employed 2014 – 5.8%</a:t>
                      </a:r>
                      <a:endParaRPr lang="en-GB" sz="1420" b="0" dirty="0" smtClean="0">
                        <a:latin typeface="Arial" panose="020B0604020202020204" pitchFamily="34" charset="0"/>
                        <a:cs typeface="Arial" panose="020B0604020202020204" pitchFamily="34" charset="0"/>
                      </a:endParaRPr>
                    </a:p>
                    <a:p>
                      <a:r>
                        <a:rPr lang="en-US" sz="1420" dirty="0" smtClean="0">
                          <a:latin typeface="Arial" panose="020B0604020202020204" pitchFamily="34" charset="0"/>
                          <a:cs typeface="Arial" panose="020B0604020202020204" pitchFamily="34" charset="0"/>
                        </a:rPr>
                        <a:t>Youssef Trading Co. Ltd return on capital employed 2015 – 20%.</a:t>
                      </a:r>
                    </a:p>
                    <a:p>
                      <a:r>
                        <a:rPr lang="en-US" sz="1420" dirty="0" smtClean="0">
                          <a:latin typeface="Arial" panose="020B0604020202020204" pitchFamily="34" charset="0"/>
                          <a:cs typeface="Arial" panose="020B0604020202020204" pitchFamily="34" charset="0"/>
                        </a:rPr>
                        <a:t>Now the managers of Asharaf Trading can make realistic comparisons. Their company is performing more effectively than in the previous year but it still needs to improve further t equal the performance and profitability</a:t>
                      </a:r>
                      <a:r>
                        <a:rPr lang="en-US" sz="1420" baseline="0" dirty="0" smtClean="0">
                          <a:latin typeface="Arial" panose="020B0604020202020204" pitchFamily="34" charset="0"/>
                          <a:cs typeface="Arial" panose="020B0604020202020204" pitchFamily="34" charset="0"/>
                        </a:rPr>
                        <a:t> of one of the company’s closest rivals.</a:t>
                      </a:r>
                      <a:endParaRPr lang="en-GB" sz="142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61656353"/>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4000" dirty="0" smtClean="0"/>
              <a:t>5.5.3 – Uses and Users of Accounts</a:t>
            </a:r>
            <a:endParaRPr lang="en-GB" sz="4000" b="1" dirty="0" smtClean="0"/>
          </a:p>
        </p:txBody>
      </p:sp>
      <p:sp>
        <p:nvSpPr>
          <p:cNvPr id="9" name="Round Same Side Corner Rectangle 8">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308</a:t>
            </a:r>
            <a:endParaRPr lang="en-GB" sz="2000" b="1"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011146098"/>
              </p:ext>
            </p:extLst>
          </p:nvPr>
        </p:nvGraphicFramePr>
        <p:xfrm>
          <a:off x="288155" y="1124744"/>
          <a:ext cx="8532315" cy="4724400"/>
        </p:xfrm>
        <a:graphic>
          <a:graphicData uri="http://schemas.openxmlformats.org/drawingml/2006/table">
            <a:tbl>
              <a:tblPr firstRow="1" bandRow="1">
                <a:tableStyleId>{5C22544A-7EE6-4342-B048-85BDC9FD1C3A}</a:tableStyleId>
              </a:tblPr>
              <a:tblGrid>
                <a:gridCol w="2123605"/>
                <a:gridCol w="6408710"/>
              </a:tblGrid>
              <a:tr h="244809">
                <a:tc>
                  <a:txBody>
                    <a:bodyPr/>
                    <a:lstStyle/>
                    <a:p>
                      <a:r>
                        <a:rPr lang="en-US" sz="1400" dirty="0" smtClean="0">
                          <a:latin typeface="Arial" panose="020B0604020202020204" pitchFamily="34" charset="0"/>
                          <a:cs typeface="Arial" panose="020B0604020202020204" pitchFamily="34" charset="0"/>
                        </a:rPr>
                        <a:t>Users of Accounts</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What they use the accounts for</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576">
                <a:tc>
                  <a:txBody>
                    <a:bodyPr/>
                    <a:lstStyle/>
                    <a:p>
                      <a:pPr>
                        <a:spcAft>
                          <a:spcPts val="600"/>
                        </a:spcAft>
                      </a:pPr>
                      <a:r>
                        <a:rPr lang="en-US" sz="1400" b="1" dirty="0" smtClean="0">
                          <a:latin typeface="Arial" panose="020B0604020202020204" pitchFamily="34" charset="0"/>
                          <a:cs typeface="Arial" panose="020B0604020202020204" pitchFamily="34" charset="0"/>
                        </a:rPr>
                        <a:t>Creditors: </a:t>
                      </a:r>
                      <a:r>
                        <a:rPr lang="en-US" sz="1400" b="0" dirty="0" smtClean="0">
                          <a:latin typeface="Arial" panose="020B0604020202020204" pitchFamily="34" charset="0"/>
                          <a:cs typeface="Arial" panose="020B0604020202020204" pitchFamily="34" charset="0"/>
                        </a:rPr>
                        <a:t>These are other businesses which have supplied goods</a:t>
                      </a:r>
                      <a:r>
                        <a:rPr lang="en-US" sz="1400" b="0" baseline="0" dirty="0" smtClean="0">
                          <a:latin typeface="Arial" panose="020B0604020202020204" pitchFamily="34" charset="0"/>
                          <a:cs typeface="Arial" panose="020B0604020202020204" pitchFamily="34" charset="0"/>
                        </a:rPr>
                        <a:t> to the company without yet receiving payment.</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Creditors</a:t>
                      </a:r>
                      <a:r>
                        <a:rPr lang="en-US" sz="1400" b="1" baseline="0" dirty="0" smtClean="0">
                          <a:latin typeface="Arial" panose="020B0604020202020204" pitchFamily="34" charset="0"/>
                          <a:cs typeface="Arial" panose="020B0604020202020204" pitchFamily="34" charset="0"/>
                        </a:rPr>
                        <a:t> </a:t>
                      </a:r>
                      <a:r>
                        <a:rPr lang="en-US" sz="1400" b="0" baseline="0" dirty="0" smtClean="0">
                          <a:latin typeface="Arial" panose="020B0604020202020204" pitchFamily="34" charset="0"/>
                          <a:cs typeface="Arial" panose="020B0604020202020204" pitchFamily="34" charset="0"/>
                        </a:rPr>
                        <a:t>– the balance sheet will indicate to them the total value of debts that the company has to pay back and the cash position of the company.</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baseline="0" dirty="0" smtClean="0">
                          <a:latin typeface="Arial" panose="020B0604020202020204" pitchFamily="34" charset="0"/>
                          <a:cs typeface="Arial" panose="020B0604020202020204" pitchFamily="34" charset="0"/>
                        </a:rPr>
                        <a:t>Liquidity ratios, especially when compared with the previous year, will indicate the ability of the company to pay back all of its creditors on time.</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0" baseline="0" dirty="0" smtClean="0">
                          <a:latin typeface="Arial" panose="020B0604020202020204" pitchFamily="34" charset="0"/>
                          <a:cs typeface="Arial" panose="020B0604020202020204" pitchFamily="34" charset="0"/>
                        </a:rPr>
                        <a:t>If these results suggest the company has a liquidity problem, suppliers may refuse to supply goods on credit.</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576">
                <a:tc>
                  <a:txBody>
                    <a:bodyPr/>
                    <a:lstStyle/>
                    <a:p>
                      <a:pPr>
                        <a:spcAft>
                          <a:spcPts val="600"/>
                        </a:spcAft>
                      </a:pPr>
                      <a:r>
                        <a:rPr lang="en-US" sz="1400" b="1" dirty="0" smtClean="0">
                          <a:latin typeface="Arial" panose="020B0604020202020204" pitchFamily="34" charset="0"/>
                          <a:cs typeface="Arial" panose="020B0604020202020204" pitchFamily="34" charset="0"/>
                        </a:rPr>
                        <a:t>Government</a:t>
                      </a:r>
                      <a:endParaRPr lang="en-GB" sz="1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The government and the tax office will</a:t>
                      </a:r>
                      <a:r>
                        <a:rPr lang="en-US" sz="1400" baseline="0" dirty="0" smtClean="0">
                          <a:latin typeface="Arial" panose="020B0604020202020204" pitchFamily="34" charset="0"/>
                          <a:cs typeface="Arial" panose="020B0604020202020204" pitchFamily="34" charset="0"/>
                        </a:rPr>
                        <a:t> want to check on the profit tax paid by the company. If the company is making a loss, this might be bad news for the government’s control of the whole economy, especially if it means that workers’ jobs may be lost.</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576">
                <a:tc>
                  <a:txBody>
                    <a:bodyPr/>
                    <a:lstStyle/>
                    <a:p>
                      <a:pPr>
                        <a:spcAft>
                          <a:spcPts val="600"/>
                        </a:spcAft>
                      </a:pPr>
                      <a:r>
                        <a:rPr lang="en-US" sz="1400" b="1" dirty="0" smtClean="0">
                          <a:latin typeface="Arial" panose="020B0604020202020204" pitchFamily="34" charset="0"/>
                          <a:cs typeface="Arial" panose="020B0604020202020204" pitchFamily="34" charset="0"/>
                        </a:rPr>
                        <a:t>Workers and Trade Unions</a:t>
                      </a:r>
                      <a:endParaRPr lang="en-GB" sz="1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Workers and trade Unions will want to assess whether the future of the company is secure or not. In addition, if managers are saying that “they cannot afford to give the workers a pay rise’ it would be useful to workers and unions to assess whether the profits of the company are increasing or not.</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576">
                <a:tc>
                  <a:txBody>
                    <a:bodyPr/>
                    <a:lstStyle/>
                    <a:p>
                      <a:pPr>
                        <a:spcAft>
                          <a:spcPts val="600"/>
                        </a:spcAft>
                      </a:pPr>
                      <a:r>
                        <a:rPr lang="en-US" sz="1400" b="1" dirty="0" smtClean="0">
                          <a:latin typeface="Arial" panose="020B0604020202020204" pitchFamily="34" charset="0"/>
                          <a:cs typeface="Arial" panose="020B0604020202020204" pitchFamily="34" charset="0"/>
                        </a:rPr>
                        <a:t>Other business </a:t>
                      </a:r>
                      <a:r>
                        <a:rPr lang="en-US" sz="1400" dirty="0" smtClean="0">
                          <a:latin typeface="Arial" panose="020B0604020202020204" pitchFamily="34" charset="0"/>
                          <a:cs typeface="Arial" panose="020B0604020202020204" pitchFamily="34" charset="0"/>
                        </a:rPr>
                        <a:t>– especially</a:t>
                      </a:r>
                      <a:r>
                        <a:rPr lang="en-US" sz="1400" baseline="0" dirty="0" smtClean="0">
                          <a:latin typeface="Arial" panose="020B0604020202020204" pitchFamily="34" charset="0"/>
                          <a:cs typeface="Arial" panose="020B0604020202020204" pitchFamily="34" charset="0"/>
                        </a:rPr>
                        <a:t> those in the same industry</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The managers of other companies may be considering a bid</a:t>
                      </a:r>
                      <a:r>
                        <a:rPr lang="en-US" sz="1400" baseline="0" dirty="0" smtClean="0">
                          <a:latin typeface="Arial" panose="020B0604020202020204" pitchFamily="34" charset="0"/>
                          <a:cs typeface="Arial" panose="020B0604020202020204" pitchFamily="34" charset="0"/>
                        </a:rPr>
                        <a:t> to take over the company or they may just wish to compare the performance of the business with that of their own.</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latin typeface="Arial" panose="020B0604020202020204" pitchFamily="34" charset="0"/>
                          <a:cs typeface="Arial" panose="020B0604020202020204" pitchFamily="34" charset="0"/>
                        </a:rPr>
                        <a:t>Other businesses will compare their performance and profitability with others in the same industry.</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TextBox 2"/>
          <p:cNvSpPr txBox="1"/>
          <p:nvPr/>
        </p:nvSpPr>
        <p:spPr>
          <a:xfrm>
            <a:off x="288155" y="5877272"/>
            <a:ext cx="8532315" cy="830997"/>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sz="1600" dirty="0" smtClean="0"/>
              <a:t>All of these users of accounts need to remember that ratio analysis does not provide ‘all the answers’ to many questions they have about the performance and financial strength of a business.</a:t>
            </a:r>
            <a:endParaRPr lang="en-GB" sz="1600" dirty="0"/>
          </a:p>
        </p:txBody>
      </p:sp>
    </p:spTree>
    <p:extLst>
      <p:ext uri="{BB962C8B-B14F-4D97-AF65-F5344CB8AC3E}">
        <p14:creationId xmlns:p14="http://schemas.microsoft.com/office/powerpoint/2010/main" val="845815267"/>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2381506522"/>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600" dirty="0" smtClean="0"/>
              <a:t>5.5.3 – Limitations of using accounts and ratio analysis</a:t>
            </a:r>
            <a:endParaRPr lang="en-GB" sz="2600" b="1" dirty="0" smtClean="0"/>
          </a:p>
        </p:txBody>
      </p:sp>
      <p:sp>
        <p:nvSpPr>
          <p:cNvPr id="6" name="Round Same Side Corner Rectangle 5">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309</a:t>
            </a:r>
            <a:endParaRPr lang="en-GB" sz="2000" b="1" dirty="0">
              <a:latin typeface="Arial" panose="020B0604020202020204" pitchFamily="34" charset="0"/>
              <a:cs typeface="Arial" panose="020B0604020202020204" pitchFamily="34" charset="0"/>
            </a:endParaRPr>
          </a:p>
        </p:txBody>
      </p:sp>
      <p:grpSp>
        <p:nvGrpSpPr>
          <p:cNvPr id="12" name="Group 11"/>
          <p:cNvGrpSpPr/>
          <p:nvPr/>
        </p:nvGrpSpPr>
        <p:grpSpPr>
          <a:xfrm>
            <a:off x="5652120" y="5226857"/>
            <a:ext cx="3150347" cy="1337541"/>
            <a:chOff x="4507339" y="4750201"/>
            <a:chExt cx="3893489" cy="1820987"/>
          </a:xfrm>
        </p:grpSpPr>
        <p:sp>
          <p:nvSpPr>
            <p:cNvPr id="13" name="Rounded Rectangle 12"/>
            <p:cNvSpPr/>
            <p:nvPr/>
          </p:nvSpPr>
          <p:spPr>
            <a:xfrm>
              <a:off x="4596333" y="5673867"/>
              <a:ext cx="3804495" cy="89732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Other companies use them for comparing performance</a:t>
              </a:r>
              <a:endParaRPr lang="en-US" dirty="0">
                <a:latin typeface="Calibri" panose="020F0502020204030204" pitchFamily="34" charset="0"/>
              </a:endParaRPr>
            </a:p>
          </p:txBody>
        </p:sp>
        <p:cxnSp>
          <p:nvCxnSpPr>
            <p:cNvPr id="14" name="Straight Arrow Connector 13"/>
            <p:cNvCxnSpPr>
              <a:stCxn id="279" idx="3"/>
              <a:endCxn id="13" idx="0"/>
            </p:cNvCxnSpPr>
            <p:nvPr/>
          </p:nvCxnSpPr>
          <p:spPr>
            <a:xfrm>
              <a:off x="4507339" y="4750201"/>
              <a:ext cx="1991242" cy="92366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434289" y="4077070"/>
            <a:ext cx="3386183" cy="1149786"/>
            <a:chOff x="6544114" y="8035273"/>
            <a:chExt cx="4092946" cy="2876982"/>
          </a:xfrm>
        </p:grpSpPr>
        <p:sp>
          <p:nvSpPr>
            <p:cNvPr id="16" name="Rounded Rectangle 15"/>
            <p:cNvSpPr/>
            <p:nvPr/>
          </p:nvSpPr>
          <p:spPr>
            <a:xfrm>
              <a:off x="6544114" y="8035273"/>
              <a:ext cx="4092946" cy="157415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Managers use them for controlling </a:t>
              </a:r>
              <a:br>
                <a:rPr lang="en-US" dirty="0" smtClean="0">
                  <a:latin typeface="Calibri" panose="020F0502020204030204" pitchFamily="34" charset="0"/>
                </a:rPr>
              </a:br>
              <a:r>
                <a:rPr lang="en-US" dirty="0" smtClean="0">
                  <a:latin typeface="Calibri" panose="020F0502020204030204" pitchFamily="34" charset="0"/>
                </a:rPr>
                <a:t>the operations of a business</a:t>
              </a:r>
              <a:endParaRPr lang="en-US" dirty="0">
                <a:latin typeface="Calibri" panose="020F0502020204030204" pitchFamily="34" charset="0"/>
              </a:endParaRPr>
            </a:p>
          </p:txBody>
        </p:sp>
        <p:cxnSp>
          <p:nvCxnSpPr>
            <p:cNvPr id="17" name="Straight Arrow Connector 16"/>
            <p:cNvCxnSpPr>
              <a:stCxn id="279" idx="3"/>
              <a:endCxn id="16" idx="2"/>
            </p:cNvCxnSpPr>
            <p:nvPr/>
          </p:nvCxnSpPr>
          <p:spPr>
            <a:xfrm flipV="1">
              <a:off x="6807411" y="9609425"/>
              <a:ext cx="1783177" cy="130283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395536" y="4158747"/>
            <a:ext cx="2833340" cy="1068110"/>
            <a:chOff x="-366671" y="5186971"/>
            <a:chExt cx="3686874" cy="1528868"/>
          </a:xfrm>
        </p:grpSpPr>
        <p:sp>
          <p:nvSpPr>
            <p:cNvPr id="19" name="Rounded Rectangle 18"/>
            <p:cNvSpPr/>
            <p:nvPr/>
          </p:nvSpPr>
          <p:spPr>
            <a:xfrm>
              <a:off x="-366671" y="5186971"/>
              <a:ext cx="3181907" cy="91379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Managers use them for making decisions</a:t>
              </a:r>
              <a:endParaRPr lang="en-US" sz="1400" dirty="0">
                <a:latin typeface="Calibri" panose="020F0502020204030204" pitchFamily="34" charset="0"/>
              </a:endParaRPr>
            </a:p>
          </p:txBody>
        </p:sp>
        <p:cxnSp>
          <p:nvCxnSpPr>
            <p:cNvPr id="20" name="Straight Arrow Connector 19"/>
            <p:cNvCxnSpPr>
              <a:stCxn id="279" idx="1"/>
              <a:endCxn id="19" idx="2"/>
            </p:cNvCxnSpPr>
            <p:nvPr/>
          </p:nvCxnSpPr>
          <p:spPr>
            <a:xfrm flipH="1" flipV="1">
              <a:off x="1224283" y="6100769"/>
              <a:ext cx="2095920" cy="61507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291901" y="5226857"/>
            <a:ext cx="4784155" cy="1303808"/>
            <a:chOff x="3893252" y="5034927"/>
            <a:chExt cx="6225374" cy="1866230"/>
          </a:xfrm>
        </p:grpSpPr>
        <p:sp>
          <p:nvSpPr>
            <p:cNvPr id="22" name="Rounded Rectangle 21"/>
            <p:cNvSpPr/>
            <p:nvPr/>
          </p:nvSpPr>
          <p:spPr>
            <a:xfrm>
              <a:off x="3893252" y="5965911"/>
              <a:ext cx="6225374" cy="93524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Used by shareholders, creditors, government, to check on company performance.</a:t>
              </a:r>
              <a:endParaRPr lang="en-US" dirty="0">
                <a:latin typeface="Calibri" panose="020F0502020204030204" pitchFamily="34" charset="0"/>
              </a:endParaRPr>
            </a:p>
          </p:txBody>
        </p:sp>
        <p:cxnSp>
          <p:nvCxnSpPr>
            <p:cNvPr id="23" name="Straight Arrow Connector 22"/>
            <p:cNvCxnSpPr>
              <a:stCxn id="279" idx="1"/>
              <a:endCxn id="22" idx="0"/>
            </p:cNvCxnSpPr>
            <p:nvPr/>
          </p:nvCxnSpPr>
          <p:spPr>
            <a:xfrm flipH="1">
              <a:off x="7005940" y="5034927"/>
              <a:ext cx="709046" cy="9309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79" name="Rounded Rectangle 278"/>
          <p:cNvSpPr/>
          <p:nvPr/>
        </p:nvSpPr>
        <p:spPr>
          <a:xfrm>
            <a:off x="3228876" y="4864473"/>
            <a:ext cx="2423244" cy="724767"/>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USERS OF BUSINESS ACCOUNTS</a:t>
            </a:r>
            <a:endParaRPr lang="en-US" sz="2000" b="1" dirty="0">
              <a:latin typeface="Calibri" panose="020F0502020204030204" pitchFamily="34" charset="0"/>
            </a:endParaRPr>
          </a:p>
        </p:txBody>
      </p:sp>
      <p:sp>
        <p:nvSpPr>
          <p:cNvPr id="285" name="TextBox 284"/>
          <p:cNvSpPr txBox="1"/>
          <p:nvPr/>
        </p:nvSpPr>
        <p:spPr>
          <a:xfrm>
            <a:off x="288155" y="1142742"/>
            <a:ext cx="8532317" cy="2446824"/>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sz="1700" dirty="0" smtClean="0"/>
              <a:t>Managers will have access to all accounts data – but the external users will only be able to use the published accounts which contain only data required by law.</a:t>
            </a:r>
          </a:p>
          <a:p>
            <a:pPr marL="285750" indent="-285750">
              <a:buClr>
                <a:srgbClr val="00B050"/>
              </a:buClr>
              <a:buFont typeface="Wingdings 3" panose="05040102010807070707" pitchFamily="18" charset="2"/>
              <a:buChar char=""/>
            </a:pPr>
            <a:r>
              <a:rPr lang="en-US" sz="1700" dirty="0" smtClean="0"/>
              <a:t>Ratios are based on past accounting data and may not indicate how a business will perform in the future.</a:t>
            </a:r>
          </a:p>
          <a:p>
            <a:pPr marL="285750" indent="-285750">
              <a:buClr>
                <a:srgbClr val="00B050"/>
              </a:buClr>
              <a:buFont typeface="Wingdings 3" panose="05040102010807070707" pitchFamily="18" charset="2"/>
              <a:buChar char=""/>
            </a:pPr>
            <a:r>
              <a:rPr lang="en-US" sz="1700" dirty="0" smtClean="0"/>
              <a:t>Accounting data over time will be affected by inflation (rising prices), and comparisons between years may be misleading.</a:t>
            </a:r>
          </a:p>
          <a:p>
            <a:pPr marL="285750" indent="-285750">
              <a:buClr>
                <a:srgbClr val="00B050"/>
              </a:buClr>
              <a:buFont typeface="Wingdings 3" panose="05040102010807070707" pitchFamily="18" charset="2"/>
              <a:buChar char=""/>
            </a:pPr>
            <a:r>
              <a:rPr lang="en-US" sz="1700" dirty="0" smtClean="0"/>
              <a:t>Different companies may use slightly different accounting methods, i.e. in valuing their fixed assets. These different methods could lead to different ratio results, therefor making comparisons difficult.</a:t>
            </a:r>
            <a:endParaRPr lang="en-GB" sz="1700" dirty="0"/>
          </a:p>
        </p:txBody>
      </p:sp>
      <p:sp>
        <p:nvSpPr>
          <p:cNvPr id="286" name="TextBox 285"/>
          <p:cNvSpPr txBox="1"/>
          <p:nvPr/>
        </p:nvSpPr>
        <p:spPr>
          <a:xfrm>
            <a:off x="323528" y="3707740"/>
            <a:ext cx="4968552" cy="369332"/>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b="1" dirty="0" smtClean="0"/>
              <a:t>Revision Summary – Business Accounts</a:t>
            </a:r>
            <a:endParaRPr lang="en-GB" b="1" dirty="0"/>
          </a:p>
        </p:txBody>
      </p:sp>
    </p:spTree>
    <p:extLst>
      <p:ext uri="{BB962C8B-B14F-4D97-AF65-F5344CB8AC3E}">
        <p14:creationId xmlns:p14="http://schemas.microsoft.com/office/powerpoint/2010/main" val="336065507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700" dirty="0" smtClean="0"/>
              <a:t>5.5.3 – Case Study – Using Ratios to make decisions</a:t>
            </a:r>
            <a:endParaRPr lang="en-GB" sz="2700" b="1" dirty="0" smtClean="0"/>
          </a:p>
        </p:txBody>
      </p:sp>
      <p:sp>
        <p:nvSpPr>
          <p:cNvPr id="2" name="Rectangle 1"/>
          <p:cNvSpPr/>
          <p:nvPr/>
        </p:nvSpPr>
        <p:spPr>
          <a:xfrm>
            <a:off x="299268" y="1178715"/>
            <a:ext cx="8521203"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dirty="0" smtClean="0">
                <a:solidFill>
                  <a:srgbClr val="0070C0"/>
                </a:solidFill>
              </a:rPr>
              <a:t>Dusit Thani hotels is a public limited company that owns 3 hotels in Cairo, The tourist industry in the country is expanding but there are many competing hotel companies in the capital, The company accountant has calculated the following ratio results from the latest published accounts:</a:t>
            </a:r>
          </a:p>
          <a:p>
            <a:pPr marL="285750" indent="-285750">
              <a:buClr>
                <a:srgbClr val="00B050"/>
              </a:buClr>
              <a:buFont typeface="Wingdings 3" panose="05040102010807070707" pitchFamily="18" charset="2"/>
              <a:buChar char=""/>
            </a:pPr>
            <a:endParaRPr lang="en-US" sz="700" dirty="0">
              <a:solidFill>
                <a:srgbClr val="0070C0"/>
              </a:solidFill>
            </a:endParaRPr>
          </a:p>
          <a:p>
            <a:pPr marL="285750" indent="-285750">
              <a:buClr>
                <a:srgbClr val="00B050"/>
              </a:buClr>
              <a:buFont typeface="Wingdings 3" panose="05040102010807070707" pitchFamily="18" charset="2"/>
              <a:buChar char=""/>
            </a:pPr>
            <a:endParaRPr lang="en-US" sz="1500" dirty="0" smtClean="0">
              <a:solidFill>
                <a:srgbClr val="0070C0"/>
              </a:solidFill>
            </a:endParaRPr>
          </a:p>
          <a:p>
            <a:pPr>
              <a:buClr>
                <a:srgbClr val="00B050"/>
              </a:buClr>
            </a:pPr>
            <a:endParaRPr lang="en-US" sz="1500" dirty="0">
              <a:solidFill>
                <a:srgbClr val="0070C0"/>
              </a:solidFill>
            </a:endParaRPr>
          </a:p>
          <a:p>
            <a:pPr>
              <a:buClr>
                <a:srgbClr val="00B050"/>
              </a:buClr>
            </a:pPr>
            <a:endParaRPr lang="en-US" sz="1500" dirty="0" smtClean="0">
              <a:solidFill>
                <a:srgbClr val="0070C0"/>
              </a:solidFill>
            </a:endParaRPr>
          </a:p>
          <a:p>
            <a:pPr>
              <a:buClr>
                <a:srgbClr val="00B050"/>
              </a:buClr>
            </a:pPr>
            <a:endParaRPr lang="en-US" sz="1500" dirty="0">
              <a:solidFill>
                <a:srgbClr val="0070C0"/>
              </a:solidFill>
            </a:endParaRPr>
          </a:p>
          <a:p>
            <a:pPr>
              <a:buClr>
                <a:srgbClr val="00B050"/>
              </a:buClr>
            </a:pPr>
            <a:endParaRPr lang="en-US" sz="1500" dirty="0" smtClean="0">
              <a:solidFill>
                <a:srgbClr val="0070C0"/>
              </a:solidFill>
            </a:endParaRPr>
          </a:p>
          <a:p>
            <a:pPr>
              <a:buClr>
                <a:srgbClr val="00B050"/>
              </a:buClr>
            </a:pPr>
            <a:endParaRPr lang="en-US" sz="1500" dirty="0" smtClean="0">
              <a:solidFill>
                <a:srgbClr val="0070C0"/>
              </a:solidFill>
            </a:endParaRPr>
          </a:p>
          <a:p>
            <a:pPr>
              <a:buClr>
                <a:srgbClr val="00B050"/>
              </a:buClr>
            </a:pPr>
            <a:endParaRPr lang="en-US" sz="1500" dirty="0" smtClean="0">
              <a:solidFill>
                <a:srgbClr val="0070C0"/>
              </a:solidFill>
            </a:endParaRPr>
          </a:p>
          <a:p>
            <a:pPr marL="285750" indent="-285750">
              <a:buClr>
                <a:srgbClr val="00B050"/>
              </a:buClr>
              <a:buFont typeface="Wingdings 3" panose="05040102010807070707" pitchFamily="18" charset="2"/>
              <a:buChar char=""/>
            </a:pPr>
            <a:endParaRPr lang="en-US" sz="1500" b="1" u="sng" dirty="0" smtClean="0">
              <a:solidFill>
                <a:srgbClr val="FF0000"/>
              </a:solidFill>
            </a:endParaRPr>
          </a:p>
          <a:p>
            <a:pPr>
              <a:buClr>
                <a:srgbClr val="00B050"/>
              </a:buClr>
            </a:pPr>
            <a:r>
              <a:rPr lang="en-US" sz="1500" b="1" dirty="0" smtClean="0">
                <a:solidFill>
                  <a:srgbClr val="FF0000"/>
                </a:solidFill>
              </a:rPr>
              <a:t>Activity 25.3 - </a:t>
            </a:r>
            <a:r>
              <a:rPr lang="en-US" sz="1500" dirty="0" smtClean="0">
                <a:solidFill>
                  <a:srgbClr val="FF0000"/>
                </a:solidFill>
              </a:rPr>
              <a:t>Using the case study above:</a:t>
            </a:r>
          </a:p>
          <a:p>
            <a:pPr marL="515938" indent="-280988">
              <a:buClr>
                <a:srgbClr val="00B050"/>
              </a:buClr>
              <a:buFont typeface="+mj-lt"/>
              <a:buAutoNum type="alphaLcParenR"/>
            </a:pPr>
            <a:r>
              <a:rPr lang="en-US" sz="1500" dirty="0" smtClean="0">
                <a:solidFill>
                  <a:srgbClr val="FF0000"/>
                </a:solidFill>
              </a:rPr>
              <a:t>Do you think the management of </a:t>
            </a:r>
            <a:r>
              <a:rPr lang="en-US" sz="1500" dirty="0">
                <a:solidFill>
                  <a:srgbClr val="FF0000"/>
                </a:solidFill>
              </a:rPr>
              <a:t>Dusit Thani </a:t>
            </a:r>
            <a:r>
              <a:rPr lang="en-US" sz="1500" dirty="0" smtClean="0">
                <a:solidFill>
                  <a:srgbClr val="FF0000"/>
                </a:solidFill>
              </a:rPr>
              <a:t>Hotels should be satisfies with the profitability of the company? Justify your answer. [2]</a:t>
            </a:r>
          </a:p>
          <a:p>
            <a:pPr marL="515938" indent="-280988">
              <a:buClr>
                <a:srgbClr val="00B050"/>
              </a:buClr>
              <a:buFont typeface="+mj-lt"/>
              <a:buAutoNum type="alphaLcParenR"/>
            </a:pPr>
            <a:r>
              <a:rPr lang="en-US" sz="1500" dirty="0" smtClean="0">
                <a:solidFill>
                  <a:srgbClr val="FF0000"/>
                </a:solidFill>
              </a:rPr>
              <a:t>Explain why comparing these ratio results with other hotel companies would be useful for </a:t>
            </a:r>
            <a:r>
              <a:rPr lang="en-US" sz="1500" dirty="0">
                <a:solidFill>
                  <a:srgbClr val="FF0000"/>
                </a:solidFill>
              </a:rPr>
              <a:t>Dusit Thani </a:t>
            </a:r>
            <a:r>
              <a:rPr lang="en-US" sz="1500" dirty="0" smtClean="0">
                <a:solidFill>
                  <a:srgbClr val="FF0000"/>
                </a:solidFill>
              </a:rPr>
              <a:t>Hotels management.</a:t>
            </a:r>
            <a:r>
              <a:rPr lang="en-US" sz="1500" dirty="0">
                <a:solidFill>
                  <a:srgbClr val="FF0000"/>
                </a:solidFill>
              </a:rPr>
              <a:t> [2]</a:t>
            </a:r>
            <a:endParaRPr lang="en-US" sz="1500" dirty="0" smtClean="0">
              <a:solidFill>
                <a:srgbClr val="FF0000"/>
              </a:solidFill>
            </a:endParaRPr>
          </a:p>
          <a:p>
            <a:pPr marL="515938" indent="-280988">
              <a:buClr>
                <a:srgbClr val="00B050"/>
              </a:buClr>
              <a:buFont typeface="+mj-lt"/>
              <a:buAutoNum type="alphaLcParenR"/>
            </a:pPr>
            <a:r>
              <a:rPr lang="en-US" sz="1500" dirty="0" smtClean="0">
                <a:solidFill>
                  <a:srgbClr val="FF0000"/>
                </a:solidFill>
              </a:rPr>
              <a:t>Do you think that </a:t>
            </a:r>
            <a:r>
              <a:rPr lang="en-US" sz="1500" dirty="0">
                <a:solidFill>
                  <a:srgbClr val="FF0000"/>
                </a:solidFill>
              </a:rPr>
              <a:t>Dusit Thani </a:t>
            </a:r>
            <a:r>
              <a:rPr lang="en-US" sz="1500" dirty="0" smtClean="0">
                <a:solidFill>
                  <a:srgbClr val="FF0000"/>
                </a:solidFill>
              </a:rPr>
              <a:t>hotel’s bank and creditors should be satisfied with the liquidity of the company. Justify your answer.</a:t>
            </a:r>
            <a:r>
              <a:rPr lang="en-US" sz="1500" dirty="0">
                <a:solidFill>
                  <a:srgbClr val="FF0000"/>
                </a:solidFill>
              </a:rPr>
              <a:t> </a:t>
            </a:r>
            <a:r>
              <a:rPr lang="en-US" sz="1500" dirty="0" smtClean="0">
                <a:solidFill>
                  <a:srgbClr val="FF0000"/>
                </a:solidFill>
              </a:rPr>
              <a:t>[4]</a:t>
            </a:r>
          </a:p>
          <a:p>
            <a:pPr marL="515938" indent="-280988">
              <a:buClr>
                <a:srgbClr val="00B050"/>
              </a:buClr>
              <a:buFont typeface="+mj-lt"/>
              <a:buAutoNum type="alphaLcParenR"/>
            </a:pPr>
            <a:r>
              <a:rPr lang="en-US" sz="1500" dirty="0" smtClean="0">
                <a:solidFill>
                  <a:srgbClr val="FF0000"/>
                </a:solidFill>
              </a:rPr>
              <a:t>Suggest and explain two ways in which the management of </a:t>
            </a:r>
            <a:r>
              <a:rPr lang="en-US" sz="1500" dirty="0">
                <a:solidFill>
                  <a:srgbClr val="FF0000"/>
                </a:solidFill>
              </a:rPr>
              <a:t>Dusit Thani </a:t>
            </a:r>
            <a:r>
              <a:rPr lang="en-US" sz="1500" dirty="0" smtClean="0">
                <a:solidFill>
                  <a:srgbClr val="FF0000"/>
                </a:solidFill>
              </a:rPr>
              <a:t>Hotels could increase the profitability of the company. Which way would you recommend and why?</a:t>
            </a:r>
            <a:r>
              <a:rPr lang="en-US" sz="1500" dirty="0">
                <a:solidFill>
                  <a:srgbClr val="FF0000"/>
                </a:solidFill>
              </a:rPr>
              <a:t> </a:t>
            </a:r>
            <a:r>
              <a:rPr lang="en-US" sz="1500" dirty="0" smtClean="0">
                <a:solidFill>
                  <a:srgbClr val="FF0000"/>
                </a:solidFill>
              </a:rPr>
              <a:t>[6]</a:t>
            </a:r>
          </a:p>
          <a:p>
            <a:pPr marL="515938" indent="-280988">
              <a:buClr>
                <a:srgbClr val="00B050"/>
              </a:buClr>
              <a:buFont typeface="+mj-lt"/>
              <a:buAutoNum type="alphaLcParenR"/>
            </a:pPr>
            <a:r>
              <a:rPr lang="en-US" sz="1500" dirty="0">
                <a:solidFill>
                  <a:srgbClr val="FF0000"/>
                </a:solidFill>
              </a:rPr>
              <a:t>Suggest and explain two ways in which the management of Dusit Thani </a:t>
            </a:r>
            <a:r>
              <a:rPr lang="en-US" sz="1500" dirty="0" smtClean="0">
                <a:solidFill>
                  <a:srgbClr val="FF0000"/>
                </a:solidFill>
              </a:rPr>
              <a:t>Hotels could increase the liquidity of the company. Which way would you choose and why?</a:t>
            </a:r>
            <a:r>
              <a:rPr lang="en-US" sz="1500" dirty="0">
                <a:solidFill>
                  <a:srgbClr val="FF0000"/>
                </a:solidFill>
              </a:rPr>
              <a:t> </a:t>
            </a:r>
            <a:r>
              <a:rPr lang="en-US" sz="1500" dirty="0" smtClean="0">
                <a:solidFill>
                  <a:srgbClr val="FF0000"/>
                </a:solidFill>
              </a:rPr>
              <a:t>[6]</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306</a:t>
            </a:r>
            <a:endParaRPr lang="en-GB" sz="2000" b="1"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071722228"/>
              </p:ext>
            </p:extLst>
          </p:nvPr>
        </p:nvGraphicFramePr>
        <p:xfrm>
          <a:off x="321188" y="2176264"/>
          <a:ext cx="8499282" cy="1828800"/>
        </p:xfrm>
        <a:graphic>
          <a:graphicData uri="http://schemas.openxmlformats.org/drawingml/2006/table">
            <a:tbl>
              <a:tblPr firstRow="1" bandRow="1">
                <a:tableStyleId>{5C22544A-7EE6-4342-B048-85BDC9FD1C3A}</a:tableStyleId>
              </a:tblPr>
              <a:tblGrid>
                <a:gridCol w="2833094"/>
                <a:gridCol w="2833094"/>
                <a:gridCol w="2833094"/>
              </a:tblGrid>
              <a:tr h="194651">
                <a:tc>
                  <a:txBody>
                    <a:bodyPr/>
                    <a:lstStyle/>
                    <a:p>
                      <a:r>
                        <a:rPr lang="en-US" sz="1400" dirty="0" smtClean="0">
                          <a:latin typeface="Arial" panose="020B0604020202020204" pitchFamily="34" charset="0"/>
                          <a:cs typeface="Arial" panose="020B0604020202020204" pitchFamily="34" charset="0"/>
                        </a:rPr>
                        <a:t>Dusit</a:t>
                      </a:r>
                      <a:r>
                        <a:rPr lang="en-US" sz="1400" baseline="0" dirty="0" smtClean="0">
                          <a:latin typeface="Arial" panose="020B0604020202020204" pitchFamily="34" charset="0"/>
                          <a:cs typeface="Arial" panose="020B0604020202020204" pitchFamily="34" charset="0"/>
                        </a:rPr>
                        <a:t> Thani PLC</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2015</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2014</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4651">
                <a:tc>
                  <a:txBody>
                    <a:bodyPr/>
                    <a:lstStyle/>
                    <a:p>
                      <a:r>
                        <a:rPr lang="en-US" sz="1400" dirty="0" smtClean="0">
                          <a:latin typeface="Arial" panose="020B0604020202020204" pitchFamily="34" charset="0"/>
                          <a:cs typeface="Arial" panose="020B0604020202020204" pitchFamily="34" charset="0"/>
                        </a:rPr>
                        <a:t>Return on capital employed</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13%</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17%</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4651">
                <a:tc>
                  <a:txBody>
                    <a:bodyPr/>
                    <a:lstStyle/>
                    <a:p>
                      <a:r>
                        <a:rPr lang="en-US" sz="1400" dirty="0" smtClean="0">
                          <a:latin typeface="Arial" panose="020B0604020202020204" pitchFamily="34" charset="0"/>
                          <a:cs typeface="Arial" panose="020B0604020202020204" pitchFamily="34" charset="0"/>
                        </a:rPr>
                        <a:t>Gross profit margin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35%</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30%</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4651">
                <a:tc>
                  <a:txBody>
                    <a:bodyPr/>
                    <a:lstStyle/>
                    <a:p>
                      <a:r>
                        <a:rPr lang="en-US" sz="1400" dirty="0" smtClean="0">
                          <a:latin typeface="Arial" panose="020B0604020202020204" pitchFamily="34" charset="0"/>
                          <a:cs typeface="Arial" panose="020B0604020202020204" pitchFamily="34" charset="0"/>
                        </a:rPr>
                        <a:t>Net profit margin</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12%</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16%</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4651">
                <a:tc>
                  <a:txBody>
                    <a:bodyPr/>
                    <a:lstStyle/>
                    <a:p>
                      <a:r>
                        <a:rPr lang="en-US" sz="1400" dirty="0" smtClean="0">
                          <a:latin typeface="Arial" panose="020B0604020202020204" pitchFamily="34" charset="0"/>
                          <a:cs typeface="Arial" panose="020B0604020202020204" pitchFamily="34" charset="0"/>
                        </a:rPr>
                        <a:t>Current Ratio</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1.2</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1.4</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4651">
                <a:tc>
                  <a:txBody>
                    <a:bodyPr/>
                    <a:lstStyle/>
                    <a:p>
                      <a:r>
                        <a:rPr lang="en-US" sz="1400" dirty="0" smtClean="0">
                          <a:latin typeface="Arial" panose="020B0604020202020204" pitchFamily="34" charset="0"/>
                          <a:cs typeface="Arial" panose="020B0604020202020204" pitchFamily="34" charset="0"/>
                        </a:rPr>
                        <a:t>Acid test ratio</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0.6</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latin typeface="Arial" panose="020B0604020202020204" pitchFamily="34" charset="0"/>
                          <a:cs typeface="Arial" panose="020B0604020202020204" pitchFamily="34" charset="0"/>
                        </a:rPr>
                        <a:t>1.0</a:t>
                      </a:r>
                      <a:endParaRPr lang="en-GB" sz="1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TextBox 6">
            <a:hlinkClick r:id="rId3" action="ppaction://hlinkfile"/>
          </p:cNvPr>
          <p:cNvSpPr txBox="1"/>
          <p:nvPr/>
        </p:nvSpPr>
        <p:spPr>
          <a:xfrm>
            <a:off x="8507603" y="5877272"/>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2359913030"/>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600" dirty="0" smtClean="0"/>
              <a:t>5.5.3 – Limitations of using accounts and ratio analysis</a:t>
            </a:r>
            <a:endParaRPr lang="en-GB" sz="2600" b="1" dirty="0" smtClean="0"/>
          </a:p>
        </p:txBody>
      </p:sp>
      <p:sp>
        <p:nvSpPr>
          <p:cNvPr id="6" name="Round Same Side Corner Rectangle 5">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309</a:t>
            </a:r>
            <a:endParaRPr lang="en-GB" sz="2000" b="1" dirty="0">
              <a:latin typeface="Arial" panose="020B0604020202020204" pitchFamily="34" charset="0"/>
              <a:cs typeface="Arial" panose="020B0604020202020204" pitchFamily="34" charset="0"/>
            </a:endParaRPr>
          </a:p>
        </p:txBody>
      </p:sp>
      <p:grpSp>
        <p:nvGrpSpPr>
          <p:cNvPr id="12" name="Group 11"/>
          <p:cNvGrpSpPr/>
          <p:nvPr/>
        </p:nvGrpSpPr>
        <p:grpSpPr>
          <a:xfrm>
            <a:off x="4509807" y="4681696"/>
            <a:ext cx="4302561" cy="984968"/>
            <a:chOff x="3095563" y="7100275"/>
            <a:chExt cx="5317502" cy="1340984"/>
          </a:xfrm>
        </p:grpSpPr>
        <p:sp>
          <p:nvSpPr>
            <p:cNvPr id="13" name="Rounded Rectangle 12"/>
            <p:cNvSpPr/>
            <p:nvPr/>
          </p:nvSpPr>
          <p:spPr>
            <a:xfrm>
              <a:off x="3617398" y="7355499"/>
              <a:ext cx="4795667" cy="108576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b="1" dirty="0" smtClean="0">
                  <a:latin typeface="Calibri" panose="020F0502020204030204" pitchFamily="34" charset="0"/>
                </a:rPr>
                <a:t>Acid test Ratio</a:t>
              </a:r>
              <a:endParaRPr lang="en-US" b="1" dirty="0">
                <a:latin typeface="Calibri" panose="020F0502020204030204" pitchFamily="34" charset="0"/>
              </a:endParaRPr>
            </a:p>
            <a:p>
              <a:pPr algn="ctr"/>
              <a:endParaRPr lang="en-US" sz="700" dirty="0">
                <a:latin typeface="Calibri" panose="020F0502020204030204" pitchFamily="34" charset="0"/>
              </a:endParaRPr>
            </a:p>
            <a:p>
              <a:pPr algn="ctr">
                <a:lnSpc>
                  <a:spcPts val="900"/>
                </a:lnSpc>
              </a:pPr>
              <a:r>
                <a:rPr lang="en-US" dirty="0" smtClean="0">
                  <a:latin typeface="Calibri" panose="020F0502020204030204" pitchFamily="34" charset="0"/>
                </a:rPr>
                <a:t>Current Assets - Inventories</a:t>
              </a:r>
              <a:endParaRPr lang="en-US" dirty="0">
                <a:latin typeface="Calibri" panose="020F0502020204030204" pitchFamily="34" charset="0"/>
              </a:endParaRPr>
            </a:p>
            <a:p>
              <a:pPr algn="ctr">
                <a:lnSpc>
                  <a:spcPts val="900"/>
                </a:lnSpc>
              </a:pPr>
              <a:r>
                <a:rPr lang="en-US" dirty="0">
                  <a:latin typeface="Calibri" panose="020F0502020204030204" pitchFamily="34" charset="0"/>
                </a:rPr>
                <a:t>=   </a:t>
              </a:r>
              <a:r>
                <a:rPr lang="en-US" dirty="0" smtClean="0">
                  <a:latin typeface="Calibri" panose="020F0502020204030204" pitchFamily="34" charset="0"/>
                </a:rPr>
                <a:t>   -------------------------------------    X </a:t>
              </a:r>
              <a:r>
                <a:rPr lang="en-US" dirty="0">
                  <a:latin typeface="Calibri" panose="020F0502020204030204" pitchFamily="34" charset="0"/>
                </a:rPr>
                <a:t>100</a:t>
              </a:r>
            </a:p>
            <a:p>
              <a:pPr algn="ctr">
                <a:lnSpc>
                  <a:spcPts val="900"/>
                </a:lnSpc>
              </a:pPr>
              <a:r>
                <a:rPr lang="en-US" dirty="0" smtClean="0">
                  <a:latin typeface="Calibri" panose="020F0502020204030204" pitchFamily="34" charset="0"/>
                </a:rPr>
                <a:t>Current Liabilities</a:t>
              </a:r>
              <a:endParaRPr lang="en-US" dirty="0">
                <a:latin typeface="Calibri" panose="020F0502020204030204" pitchFamily="34" charset="0"/>
              </a:endParaRPr>
            </a:p>
          </p:txBody>
        </p:sp>
        <p:cxnSp>
          <p:nvCxnSpPr>
            <p:cNvPr id="14" name="Straight Arrow Connector 13"/>
            <p:cNvCxnSpPr>
              <a:stCxn id="279" idx="2"/>
              <a:endCxn id="13" idx="0"/>
            </p:cNvCxnSpPr>
            <p:nvPr/>
          </p:nvCxnSpPr>
          <p:spPr>
            <a:xfrm>
              <a:off x="3095563" y="7100275"/>
              <a:ext cx="2919668" cy="25522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4509807" y="2507921"/>
            <a:ext cx="4310665" cy="1209112"/>
            <a:chOff x="5426674" y="9792176"/>
            <a:chExt cx="5210386" cy="3025425"/>
          </a:xfrm>
        </p:grpSpPr>
        <p:sp>
          <p:nvSpPr>
            <p:cNvPr id="16" name="Rounded Rectangle 15"/>
            <p:cNvSpPr/>
            <p:nvPr/>
          </p:nvSpPr>
          <p:spPr>
            <a:xfrm>
              <a:off x="6916200" y="9792176"/>
              <a:ext cx="3720860" cy="230471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Net Profit Margin</a:t>
              </a:r>
              <a:endParaRPr lang="en-US" b="1" dirty="0">
                <a:latin typeface="Calibri" panose="020F0502020204030204" pitchFamily="34" charset="0"/>
              </a:endParaRPr>
            </a:p>
            <a:p>
              <a:pPr algn="ctr"/>
              <a:endParaRPr lang="en-US" sz="700" dirty="0">
                <a:latin typeface="Calibri" panose="020F0502020204030204" pitchFamily="34" charset="0"/>
              </a:endParaRPr>
            </a:p>
            <a:p>
              <a:pPr algn="ctr">
                <a:lnSpc>
                  <a:spcPts val="900"/>
                </a:lnSpc>
              </a:pPr>
              <a:r>
                <a:rPr lang="en-US" dirty="0">
                  <a:latin typeface="Calibri" panose="020F0502020204030204" pitchFamily="34" charset="0"/>
                </a:rPr>
                <a:t>Net Profit</a:t>
              </a:r>
            </a:p>
            <a:p>
              <a:pPr algn="ctr">
                <a:lnSpc>
                  <a:spcPts val="900"/>
                </a:lnSpc>
              </a:pPr>
              <a:r>
                <a:rPr lang="en-US" dirty="0">
                  <a:latin typeface="Calibri" panose="020F0502020204030204" pitchFamily="34" charset="0"/>
                </a:rPr>
                <a:t>=       ------------------------  X 100</a:t>
              </a:r>
            </a:p>
            <a:p>
              <a:pPr algn="ctr">
                <a:lnSpc>
                  <a:spcPts val="900"/>
                </a:lnSpc>
              </a:pPr>
              <a:r>
                <a:rPr lang="en-US" dirty="0" smtClean="0">
                  <a:latin typeface="Calibri" panose="020F0502020204030204" pitchFamily="34" charset="0"/>
                </a:rPr>
                <a:t>Sales Revenue</a:t>
              </a:r>
              <a:endParaRPr lang="en-US" dirty="0">
                <a:latin typeface="Calibri" panose="020F0502020204030204" pitchFamily="34" charset="0"/>
              </a:endParaRPr>
            </a:p>
          </p:txBody>
        </p:sp>
        <p:cxnSp>
          <p:nvCxnSpPr>
            <p:cNvPr id="17" name="Straight Arrow Connector 16"/>
            <p:cNvCxnSpPr>
              <a:stCxn id="279" idx="0"/>
              <a:endCxn id="16" idx="2"/>
            </p:cNvCxnSpPr>
            <p:nvPr/>
          </p:nvCxnSpPr>
          <p:spPr>
            <a:xfrm flipV="1">
              <a:off x="5426674" y="12096891"/>
              <a:ext cx="3349956" cy="72071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395536" y="2492896"/>
            <a:ext cx="4114271" cy="1224136"/>
            <a:chOff x="-366671" y="5950535"/>
            <a:chExt cx="5353683" cy="1752198"/>
          </a:xfrm>
        </p:grpSpPr>
        <p:sp>
          <p:nvSpPr>
            <p:cNvPr id="19" name="Rounded Rectangle 18"/>
            <p:cNvSpPr/>
            <p:nvPr/>
          </p:nvSpPr>
          <p:spPr>
            <a:xfrm>
              <a:off x="-366671" y="5950535"/>
              <a:ext cx="4122809" cy="12162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Return in Capital employed</a:t>
              </a:r>
            </a:p>
            <a:p>
              <a:pPr algn="ctr"/>
              <a:endParaRPr lang="en-US" sz="700" dirty="0" smtClean="0">
                <a:latin typeface="Calibri" panose="020F0502020204030204" pitchFamily="34" charset="0"/>
              </a:endParaRPr>
            </a:p>
            <a:p>
              <a:pPr algn="ctr">
                <a:lnSpc>
                  <a:spcPts val="900"/>
                </a:lnSpc>
              </a:pPr>
              <a:r>
                <a:rPr lang="en-US" dirty="0">
                  <a:latin typeface="Calibri" panose="020F0502020204030204" pitchFamily="34" charset="0"/>
                </a:rPr>
                <a:t>Net Profit</a:t>
              </a:r>
            </a:p>
            <a:p>
              <a:pPr algn="ctr">
                <a:lnSpc>
                  <a:spcPts val="900"/>
                </a:lnSpc>
              </a:pPr>
              <a:r>
                <a:rPr lang="en-US" dirty="0">
                  <a:latin typeface="Calibri" panose="020F0502020204030204" pitchFamily="34" charset="0"/>
                </a:rPr>
                <a:t>=       </a:t>
              </a:r>
              <a:r>
                <a:rPr lang="en-US" dirty="0" smtClean="0">
                  <a:latin typeface="Calibri" panose="020F0502020204030204" pitchFamily="34" charset="0"/>
                </a:rPr>
                <a:t>------------------------  X </a:t>
              </a:r>
              <a:r>
                <a:rPr lang="en-US" dirty="0">
                  <a:latin typeface="Calibri" panose="020F0502020204030204" pitchFamily="34" charset="0"/>
                </a:rPr>
                <a:t>100</a:t>
              </a:r>
            </a:p>
            <a:p>
              <a:pPr algn="ctr">
                <a:lnSpc>
                  <a:spcPts val="900"/>
                </a:lnSpc>
              </a:pPr>
              <a:r>
                <a:rPr lang="en-US" dirty="0">
                  <a:latin typeface="Calibri" panose="020F0502020204030204" pitchFamily="34" charset="0"/>
                </a:rPr>
                <a:t>Capital Employed</a:t>
              </a:r>
            </a:p>
          </p:txBody>
        </p:sp>
        <p:cxnSp>
          <p:nvCxnSpPr>
            <p:cNvPr id="20" name="Straight Arrow Connector 19"/>
            <p:cNvCxnSpPr>
              <a:stCxn id="279" idx="0"/>
              <a:endCxn id="19" idx="2"/>
            </p:cNvCxnSpPr>
            <p:nvPr/>
          </p:nvCxnSpPr>
          <p:spPr>
            <a:xfrm flipH="1" flipV="1">
              <a:off x="1694733" y="7166799"/>
              <a:ext cx="3292279" cy="53593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395535" y="4681696"/>
            <a:ext cx="4114272" cy="979551"/>
            <a:chOff x="4028108" y="7505674"/>
            <a:chExt cx="5353688" cy="1402100"/>
          </a:xfrm>
        </p:grpSpPr>
        <p:sp>
          <p:nvSpPr>
            <p:cNvPr id="22" name="Rounded Rectangle 21"/>
            <p:cNvSpPr/>
            <p:nvPr/>
          </p:nvSpPr>
          <p:spPr>
            <a:xfrm>
              <a:off x="4028108" y="7879003"/>
              <a:ext cx="3296520" cy="102877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Current Ratio</a:t>
              </a:r>
            </a:p>
            <a:p>
              <a:pPr algn="ctr"/>
              <a:endParaRPr lang="en-US" sz="700" dirty="0">
                <a:latin typeface="Calibri" panose="020F0502020204030204" pitchFamily="34" charset="0"/>
              </a:endParaRPr>
            </a:p>
            <a:p>
              <a:pPr algn="ctr">
                <a:lnSpc>
                  <a:spcPts val="900"/>
                </a:lnSpc>
              </a:pPr>
              <a:r>
                <a:rPr lang="en-US" dirty="0" smtClean="0">
                  <a:latin typeface="Calibri" panose="020F0502020204030204" pitchFamily="34" charset="0"/>
                </a:rPr>
                <a:t>Current Assets</a:t>
              </a:r>
              <a:endParaRPr lang="en-US" dirty="0">
                <a:latin typeface="Calibri" panose="020F0502020204030204" pitchFamily="34" charset="0"/>
              </a:endParaRPr>
            </a:p>
            <a:p>
              <a:pPr algn="ctr">
                <a:lnSpc>
                  <a:spcPts val="900"/>
                </a:lnSpc>
              </a:pPr>
              <a:r>
                <a:rPr lang="en-US" dirty="0" smtClean="0">
                  <a:latin typeface="Calibri" panose="020F0502020204030204" pitchFamily="34" charset="0"/>
                </a:rPr>
                <a:t>= ----------------------------    </a:t>
              </a:r>
              <a:endParaRPr lang="en-US" dirty="0">
                <a:latin typeface="Calibri" panose="020F0502020204030204" pitchFamily="34" charset="0"/>
              </a:endParaRPr>
            </a:p>
            <a:p>
              <a:pPr algn="ctr">
                <a:lnSpc>
                  <a:spcPts val="900"/>
                </a:lnSpc>
              </a:pPr>
              <a:r>
                <a:rPr lang="en-US" dirty="0" smtClean="0">
                  <a:latin typeface="Calibri" panose="020F0502020204030204" pitchFamily="34" charset="0"/>
                </a:rPr>
                <a:t>Current Liabilities</a:t>
              </a:r>
              <a:endParaRPr lang="en-US" dirty="0">
                <a:latin typeface="Calibri" panose="020F0502020204030204" pitchFamily="34" charset="0"/>
              </a:endParaRPr>
            </a:p>
          </p:txBody>
        </p:sp>
        <p:cxnSp>
          <p:nvCxnSpPr>
            <p:cNvPr id="23" name="Straight Arrow Connector 22"/>
            <p:cNvCxnSpPr>
              <a:stCxn id="279" idx="2"/>
              <a:endCxn id="22" idx="0"/>
            </p:cNvCxnSpPr>
            <p:nvPr/>
          </p:nvCxnSpPr>
          <p:spPr>
            <a:xfrm flipH="1">
              <a:off x="5676370" y="7505674"/>
              <a:ext cx="3705426" cy="37333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79" name="Rounded Rectangle 278"/>
          <p:cNvSpPr/>
          <p:nvPr/>
        </p:nvSpPr>
        <p:spPr>
          <a:xfrm>
            <a:off x="2232560" y="3717032"/>
            <a:ext cx="4554493" cy="96466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RATIO ANALYSIS</a:t>
            </a:r>
          </a:p>
          <a:p>
            <a:pPr algn="ctr"/>
            <a:r>
              <a:rPr lang="en-US" b="1" dirty="0" smtClean="0">
                <a:latin typeface="Calibri" panose="020F0502020204030204" pitchFamily="34" charset="0"/>
              </a:rPr>
              <a:t>Useful to compare business performance with other firms and previous years</a:t>
            </a:r>
            <a:endParaRPr lang="en-US" b="1" dirty="0">
              <a:latin typeface="Calibri" panose="020F0502020204030204" pitchFamily="34" charset="0"/>
            </a:endParaRPr>
          </a:p>
        </p:txBody>
      </p:sp>
      <p:sp>
        <p:nvSpPr>
          <p:cNvPr id="286" name="TextBox 285"/>
          <p:cNvSpPr txBox="1"/>
          <p:nvPr/>
        </p:nvSpPr>
        <p:spPr>
          <a:xfrm>
            <a:off x="323528" y="1220414"/>
            <a:ext cx="4968552" cy="369332"/>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b="1" dirty="0" smtClean="0"/>
              <a:t>Revision Summary – Ratio Analysis</a:t>
            </a:r>
            <a:endParaRPr lang="en-GB" b="1" dirty="0"/>
          </a:p>
        </p:txBody>
      </p:sp>
      <p:grpSp>
        <p:nvGrpSpPr>
          <p:cNvPr id="34" name="Group 33"/>
          <p:cNvGrpSpPr/>
          <p:nvPr/>
        </p:nvGrpSpPr>
        <p:grpSpPr>
          <a:xfrm>
            <a:off x="2987824" y="1628800"/>
            <a:ext cx="3078348" cy="2088232"/>
            <a:chOff x="6645199" y="9740546"/>
            <a:chExt cx="3720860" cy="5225144"/>
          </a:xfrm>
        </p:grpSpPr>
        <p:sp>
          <p:nvSpPr>
            <p:cNvPr id="35" name="Rounded Rectangle 34"/>
            <p:cNvSpPr/>
            <p:nvPr/>
          </p:nvSpPr>
          <p:spPr>
            <a:xfrm>
              <a:off x="6645199" y="9740546"/>
              <a:ext cx="3720860" cy="190472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Gross Profit Margin</a:t>
              </a:r>
              <a:endParaRPr lang="en-US" b="1" dirty="0">
                <a:latin typeface="Calibri" panose="020F0502020204030204" pitchFamily="34" charset="0"/>
              </a:endParaRPr>
            </a:p>
            <a:p>
              <a:pPr algn="ctr"/>
              <a:endParaRPr lang="en-US" sz="700" dirty="0">
                <a:latin typeface="Calibri" panose="020F0502020204030204" pitchFamily="34" charset="0"/>
              </a:endParaRPr>
            </a:p>
            <a:p>
              <a:pPr algn="ctr">
                <a:lnSpc>
                  <a:spcPts val="900"/>
                </a:lnSpc>
              </a:pPr>
              <a:r>
                <a:rPr lang="en-US" dirty="0" smtClean="0">
                  <a:latin typeface="Calibri" panose="020F0502020204030204" pitchFamily="34" charset="0"/>
                </a:rPr>
                <a:t>Gross </a:t>
              </a:r>
              <a:r>
                <a:rPr lang="en-US" dirty="0">
                  <a:latin typeface="Calibri" panose="020F0502020204030204" pitchFamily="34" charset="0"/>
                </a:rPr>
                <a:t>Profit</a:t>
              </a:r>
            </a:p>
            <a:p>
              <a:pPr algn="ctr">
                <a:lnSpc>
                  <a:spcPts val="900"/>
                </a:lnSpc>
              </a:pPr>
              <a:r>
                <a:rPr lang="en-US" dirty="0">
                  <a:latin typeface="Calibri" panose="020F0502020204030204" pitchFamily="34" charset="0"/>
                </a:rPr>
                <a:t>=       ------------------------  X 100</a:t>
              </a:r>
            </a:p>
            <a:p>
              <a:pPr algn="ctr">
                <a:lnSpc>
                  <a:spcPts val="900"/>
                </a:lnSpc>
              </a:pPr>
              <a:r>
                <a:rPr lang="en-US" dirty="0" smtClean="0">
                  <a:latin typeface="Calibri" panose="020F0502020204030204" pitchFamily="34" charset="0"/>
                </a:rPr>
                <a:t>Sales Revenue</a:t>
              </a:r>
              <a:endParaRPr lang="en-US" dirty="0">
                <a:latin typeface="Calibri" panose="020F0502020204030204" pitchFamily="34" charset="0"/>
              </a:endParaRPr>
            </a:p>
          </p:txBody>
        </p:sp>
        <p:cxnSp>
          <p:nvCxnSpPr>
            <p:cNvPr id="36" name="Straight Arrow Connector 35"/>
            <p:cNvCxnSpPr>
              <a:stCxn id="279" idx="0"/>
              <a:endCxn id="35" idx="2"/>
            </p:cNvCxnSpPr>
            <p:nvPr/>
          </p:nvCxnSpPr>
          <p:spPr>
            <a:xfrm flipV="1">
              <a:off x="8484850" y="11645267"/>
              <a:ext cx="20779" cy="33204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TextBox 37"/>
          <p:cNvSpPr txBox="1"/>
          <p:nvPr/>
        </p:nvSpPr>
        <p:spPr>
          <a:xfrm>
            <a:off x="323527" y="5733256"/>
            <a:ext cx="8496943" cy="877163"/>
          </a:xfrm>
          <a:prstGeom prst="rect">
            <a:avLst/>
          </a:prstGeom>
          <a:solidFill>
            <a:schemeClr val="tx2">
              <a:lumMod val="40000"/>
              <a:lumOff val="60000"/>
            </a:schemeClr>
          </a:solidFill>
          <a:ln w="38100">
            <a:solidFill>
              <a:srgbClr val="FF0000"/>
            </a:solidFill>
          </a:ln>
        </p:spPr>
        <p:txBody>
          <a:bodyPr wrap="square" rtlCol="0">
            <a:spAutoFit/>
          </a:bodyPr>
          <a:lstStyle/>
          <a:p>
            <a:r>
              <a:rPr lang="en-US" sz="1700" b="1" dirty="0" smtClean="0"/>
              <a:t>Tips for success</a:t>
            </a:r>
            <a:r>
              <a:rPr lang="en-US" sz="1700" dirty="0" smtClean="0"/>
              <a:t>: be prepared to explain why different stakeholder groups will find useful information from a company’s published accounts – and why ratios will help in the analysis of these accounts.</a:t>
            </a:r>
            <a:endParaRPr lang="en-GB" sz="1700" dirty="0"/>
          </a:p>
        </p:txBody>
      </p:sp>
    </p:spTree>
    <p:extLst>
      <p:ext uri="{BB962C8B-B14F-4D97-AF65-F5344CB8AC3E}">
        <p14:creationId xmlns:p14="http://schemas.microsoft.com/office/powerpoint/2010/main" val="2605269479"/>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000" dirty="0" smtClean="0"/>
              <a:t>5.5.3 – International Business in Focus – BP Plc.</a:t>
            </a:r>
            <a:endParaRPr lang="en-GB" sz="3000" b="1" dirty="0" smtClean="0"/>
          </a:p>
        </p:txBody>
      </p:sp>
      <p:sp>
        <p:nvSpPr>
          <p:cNvPr id="2" name="Rectangle 1"/>
          <p:cNvSpPr/>
          <p:nvPr/>
        </p:nvSpPr>
        <p:spPr>
          <a:xfrm>
            <a:off x="299269" y="1178715"/>
            <a:ext cx="6469286" cy="532453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700" dirty="0" smtClean="0">
                <a:solidFill>
                  <a:srgbClr val="0070C0"/>
                </a:solidFill>
              </a:rPr>
              <a:t>BP is one of the world’s largest oil companies. But it is also one of the most profitable. Ratio analysis of the companies accounts leads to some interesting results – which can be compared with other businesses in the same market sector.</a:t>
            </a:r>
          </a:p>
          <a:p>
            <a:pPr marL="285750" indent="-285750">
              <a:buClr>
                <a:srgbClr val="00B050"/>
              </a:buClr>
              <a:buFont typeface="Wingdings 3" panose="05040102010807070707" pitchFamily="18" charset="2"/>
              <a:buChar char=""/>
            </a:pPr>
            <a:r>
              <a:rPr lang="en-US" sz="1700" dirty="0" smtClean="0">
                <a:solidFill>
                  <a:srgbClr val="0070C0"/>
                </a:solidFill>
              </a:rPr>
              <a:t>In 2011 BP’s return on Capital employed was 21.33% - substantially higher than the average for the sector of 11.21%. The Net Profit margin was 6.84%which was a higher result than in 2010 and also slightly better than one of its main rivals, Royal Dutch Shell which recorded a net profit margin of 6.58%</a:t>
            </a:r>
          </a:p>
          <a:p>
            <a:pPr marL="285750" indent="-285750">
              <a:buClr>
                <a:srgbClr val="00B050"/>
              </a:buClr>
              <a:buFont typeface="Wingdings 3" panose="05040102010807070707" pitchFamily="18" charset="2"/>
              <a:buChar char=""/>
            </a:pPr>
            <a:r>
              <a:rPr lang="en-US" sz="1700" dirty="0" smtClean="0">
                <a:solidFill>
                  <a:srgbClr val="0070C0"/>
                </a:solidFill>
              </a:rPr>
              <a:t>Is BP’s profitability at the cost of low liquidity? It does not appear to be the case. In 2011 the company recorded an acid test ratio of 0.85 and a current ratio of 1.16 – both higher results than those recorded 4 years previously.</a:t>
            </a:r>
          </a:p>
          <a:p>
            <a:pPr marL="285750" indent="-285750">
              <a:buClr>
                <a:srgbClr val="00B050"/>
              </a:buClr>
              <a:buFont typeface="Wingdings 3" panose="05040102010807070707" pitchFamily="18" charset="2"/>
              <a:buChar char=""/>
            </a:pPr>
            <a:r>
              <a:rPr lang="en-US" sz="1700" dirty="0" smtClean="0">
                <a:solidFill>
                  <a:srgbClr val="0070C0"/>
                </a:solidFill>
              </a:rPr>
              <a:t>Will BP be able to maintain profitability and liquidity at times of world economic problems and rising oil prices?</a:t>
            </a:r>
          </a:p>
          <a:p>
            <a:pPr>
              <a:buClr>
                <a:srgbClr val="00B050"/>
              </a:buClr>
            </a:pPr>
            <a:r>
              <a:rPr lang="en-US" sz="1700" b="1" dirty="0" smtClean="0">
                <a:solidFill>
                  <a:srgbClr val="0070C0"/>
                </a:solidFill>
              </a:rPr>
              <a:t>Discussion points</a:t>
            </a:r>
          </a:p>
          <a:p>
            <a:pPr marL="285750" indent="-285750">
              <a:buClr>
                <a:srgbClr val="00B050"/>
              </a:buClr>
              <a:buFont typeface="Wingdings 3" panose="05040102010807070707" pitchFamily="18" charset="2"/>
              <a:buChar char=""/>
            </a:pPr>
            <a:r>
              <a:rPr lang="en-US" sz="1700" dirty="0" smtClean="0">
                <a:solidFill>
                  <a:srgbClr val="0070C0"/>
                </a:solidFill>
              </a:rPr>
              <a:t>Which groups of BP’s stakeholders would be interested in these ration results and why?</a:t>
            </a:r>
          </a:p>
          <a:p>
            <a:pPr marL="285750" indent="-285750">
              <a:buClr>
                <a:srgbClr val="00B050"/>
              </a:buClr>
              <a:buFont typeface="Wingdings 3" panose="05040102010807070707" pitchFamily="18" charset="2"/>
              <a:buChar char=""/>
            </a:pPr>
            <a:r>
              <a:rPr lang="en-US" sz="1700" dirty="0" smtClean="0">
                <a:solidFill>
                  <a:srgbClr val="0070C0"/>
                </a:solidFill>
              </a:rPr>
              <a:t>Explain why it is important to compare ratio results with those of other years and other similar companies.</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304</a:t>
            </a:r>
            <a:endParaRPr lang="en-GB" sz="2000" b="1" dirty="0">
              <a:latin typeface="Arial" panose="020B0604020202020204" pitchFamily="34" charset="0"/>
              <a:cs typeface="Arial" panose="020B0604020202020204" pitchFamily="34" charset="0"/>
            </a:endParaRPr>
          </a:p>
        </p:txBody>
      </p:sp>
      <p:pic>
        <p:nvPicPr>
          <p:cNvPr id="2052" name="Picture 4" descr="http://i.dailymail.co.uk/i/pix/2012/03/05/article-2110698-120ACA83000005DC-38_468x4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3274" y="1178715"/>
            <a:ext cx="2070401" cy="1818237"/>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4" name="Picture 6" descr="http://www.eoearth.org/files/137601_137700/137639/share-pric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43274" y="3364913"/>
            <a:ext cx="2070401" cy="1432239"/>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6" name="Picture 8" descr="http://www.oilandgaspeople.com/news/images/newsimage-1-newsimage-1-original_(10).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861" r="12809"/>
          <a:stretch/>
        </p:blipFill>
        <p:spPr bwMode="auto">
          <a:xfrm>
            <a:off x="6732240" y="5116384"/>
            <a:ext cx="2070401" cy="1264944"/>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5418714"/>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5.5 – Exam Styled Questions – Paper 1</a:t>
            </a:r>
            <a:endParaRPr lang="en-GB" sz="3200" b="1" dirty="0" smtClean="0"/>
          </a:p>
        </p:txBody>
      </p:sp>
      <p:sp>
        <p:nvSpPr>
          <p:cNvPr id="8" name="Rectangle 7"/>
          <p:cNvSpPr/>
          <p:nvPr/>
        </p:nvSpPr>
        <p:spPr>
          <a:xfrm>
            <a:off x="323849" y="1196752"/>
            <a:ext cx="8496623" cy="5416868"/>
          </a:xfrm>
          <a:prstGeom prst="rect">
            <a:avLst/>
          </a:prstGeom>
        </p:spPr>
        <p:txBody>
          <a:bodyPr wrap="square">
            <a:spAutoFit/>
          </a:bodyPr>
          <a:lstStyle/>
          <a:p>
            <a:pPr marL="342900" indent="-342900">
              <a:spcAft>
                <a:spcPts val="600"/>
              </a:spcAft>
              <a:buClr>
                <a:srgbClr val="00B050"/>
              </a:buClr>
              <a:buFont typeface="+mj-lt"/>
              <a:buAutoNum type="arabicPeriod"/>
            </a:pPr>
            <a:r>
              <a:rPr lang="en-US" dirty="0" smtClean="0"/>
              <a:t>The table below is an extract from the accounts of Yassin Canning Ltd, a food canning and processing business. The company sells its products to 3 main supermarket groups in the country.</a:t>
            </a:r>
            <a:br>
              <a:rPr lang="en-US" dirty="0" smtClean="0"/>
            </a:br>
            <a:r>
              <a:rPr lang="en-US" sz="2400" dirty="0" smtClean="0"/>
              <a:t/>
            </a:r>
            <a:br>
              <a:rPr lang="en-US" sz="2400" dirty="0" smtClean="0"/>
            </a:br>
            <a:endParaRPr lang="en-US" dirty="0" smtClean="0"/>
          </a:p>
          <a:p>
            <a:pPr marL="339725" indent="-339725">
              <a:spcAft>
                <a:spcPts val="600"/>
              </a:spcAft>
              <a:buClr>
                <a:srgbClr val="00B050"/>
              </a:buClr>
              <a:buFont typeface="+mj-lt"/>
              <a:buAutoNum type="arabicPeriod"/>
            </a:pPr>
            <a:r>
              <a:rPr lang="en-US" dirty="0" smtClean="0"/>
              <a:t/>
            </a:r>
            <a:br>
              <a:rPr lang="en-US" dirty="0" smtClean="0"/>
            </a:br>
            <a:r>
              <a:rPr lang="en-US" dirty="0" smtClean="0"/>
              <a:t/>
            </a:r>
            <a:br>
              <a:rPr lang="en-US" dirty="0" smtClean="0"/>
            </a:br>
            <a:endParaRPr lang="en-US" dirty="0" smtClean="0"/>
          </a:p>
          <a:p>
            <a:pPr marL="625475" indent="-342900">
              <a:spcAft>
                <a:spcPts val="600"/>
              </a:spcAft>
              <a:buClr>
                <a:srgbClr val="00B050"/>
              </a:buClr>
              <a:buFont typeface="+mj-lt"/>
              <a:buAutoNum type="alphaLcParenR"/>
            </a:pPr>
            <a:r>
              <a:rPr lang="en-US" dirty="0" smtClean="0"/>
              <a:t>What is meant by ‘capital employed’?	[2]</a:t>
            </a:r>
          </a:p>
          <a:p>
            <a:pPr marL="625475" indent="-342900">
              <a:spcAft>
                <a:spcPts val="600"/>
              </a:spcAft>
              <a:buClr>
                <a:srgbClr val="00B050"/>
              </a:buClr>
              <a:buFont typeface="+mj-lt"/>
              <a:buAutoNum type="alphaLcParenR"/>
            </a:pPr>
            <a:r>
              <a:rPr lang="en-US" dirty="0" smtClean="0"/>
              <a:t>Identify </a:t>
            </a:r>
            <a:r>
              <a:rPr lang="en-US" b="1" dirty="0" smtClean="0"/>
              <a:t>two</a:t>
            </a:r>
            <a:r>
              <a:rPr lang="en-US" dirty="0" smtClean="0"/>
              <a:t> possible reasons why sales revenue has increased.	[2]</a:t>
            </a:r>
          </a:p>
          <a:p>
            <a:pPr marL="625475" indent="-342900">
              <a:spcAft>
                <a:spcPts val="600"/>
              </a:spcAft>
              <a:buClr>
                <a:srgbClr val="00B050"/>
              </a:buClr>
              <a:buFont typeface="+mj-lt"/>
              <a:buAutoNum type="alphaLcParenR"/>
            </a:pPr>
            <a:r>
              <a:rPr lang="en-US" dirty="0" smtClean="0"/>
              <a:t>Identify and explain </a:t>
            </a:r>
            <a:r>
              <a:rPr lang="en-US" b="1" dirty="0" smtClean="0"/>
              <a:t>two</a:t>
            </a:r>
            <a:r>
              <a:rPr lang="en-US" dirty="0" smtClean="0"/>
              <a:t> possible reasons why gross profit has increased.	[4]</a:t>
            </a:r>
          </a:p>
          <a:p>
            <a:pPr marL="625475" indent="-342900">
              <a:spcAft>
                <a:spcPts val="600"/>
              </a:spcAft>
              <a:buClr>
                <a:srgbClr val="00B050"/>
              </a:buClr>
              <a:buFont typeface="+mj-lt"/>
              <a:buAutoNum type="alphaLcParenR"/>
            </a:pPr>
            <a:r>
              <a:rPr lang="en-US" dirty="0"/>
              <a:t>Identify and </a:t>
            </a:r>
            <a:r>
              <a:rPr lang="en-US" dirty="0" smtClean="0"/>
              <a:t>explain </a:t>
            </a:r>
            <a:r>
              <a:rPr lang="en-US" b="1" dirty="0" smtClean="0"/>
              <a:t>two </a:t>
            </a:r>
            <a:r>
              <a:rPr lang="en-US" dirty="0" smtClean="0"/>
              <a:t>ways </a:t>
            </a:r>
            <a:r>
              <a:rPr lang="en-US" dirty="0"/>
              <a:t>in which Yassin Canning </a:t>
            </a:r>
            <a:r>
              <a:rPr lang="en-US" dirty="0" smtClean="0"/>
              <a:t>Ltd could increase net profit.	[6]</a:t>
            </a:r>
          </a:p>
          <a:p>
            <a:pPr marL="625475" indent="-342900">
              <a:spcAft>
                <a:spcPts val="600"/>
              </a:spcAft>
              <a:buClr>
                <a:srgbClr val="00B050"/>
              </a:buClr>
              <a:buFont typeface="+mj-lt"/>
              <a:buAutoNum type="alphaLcParenR"/>
            </a:pPr>
            <a:r>
              <a:rPr lang="en-US" dirty="0" smtClean="0"/>
              <a:t>Do you think that the </a:t>
            </a:r>
            <a:r>
              <a:rPr lang="en-US" dirty="0"/>
              <a:t>management of Yassin Canning Ltd</a:t>
            </a:r>
            <a:r>
              <a:rPr lang="en-US" dirty="0" smtClean="0"/>
              <a:t>. Should be satisfied with the profitability of the company Calculate the return on Capital Employed ration for both years to support your answer.	[6]</a:t>
            </a:r>
          </a:p>
        </p:txBody>
      </p:sp>
      <p:sp>
        <p:nvSpPr>
          <p:cNvPr id="6" name="Round Same Side Corner Rectangle 5">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312</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373926425"/>
              </p:ext>
            </p:extLst>
          </p:nvPr>
        </p:nvGraphicFramePr>
        <p:xfrm>
          <a:off x="333830" y="2121024"/>
          <a:ext cx="8496624" cy="1524000"/>
        </p:xfrm>
        <a:graphic>
          <a:graphicData uri="http://schemas.openxmlformats.org/drawingml/2006/table">
            <a:tbl>
              <a:tblPr firstRow="1" bandRow="1">
                <a:tableStyleId>{5C22544A-7EE6-4342-B048-85BDC9FD1C3A}</a:tableStyleId>
              </a:tblPr>
              <a:tblGrid>
                <a:gridCol w="2832208"/>
                <a:gridCol w="2832208"/>
                <a:gridCol w="2832208"/>
              </a:tblGrid>
              <a:tr h="244827">
                <a:tc>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2015 ($m)</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2014 ($m)</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Gross</a:t>
                      </a:r>
                      <a:r>
                        <a:rPr lang="en-US" sz="1400" baseline="0" dirty="0" smtClean="0">
                          <a:latin typeface="Arial" panose="020B0604020202020204" pitchFamily="34" charset="0"/>
                          <a:cs typeface="Arial" panose="020B0604020202020204" pitchFamily="34" charset="0"/>
                        </a:rPr>
                        <a:t> Profit</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300</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285</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Net Profit</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120</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140</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Sales Revenue</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3000</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2500</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Capital Employed</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1000</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900</a:t>
                      </a:r>
                      <a:endParaRPr lang="en-GB" sz="1400" dirty="0">
                        <a:latin typeface="Arial" panose="020B0604020202020204" pitchFamily="34" charset="0"/>
                        <a:cs typeface="Arial" panose="020B0604020202020204" pitchFamily="34" charset="0"/>
                      </a:endParaRPr>
                    </a:p>
                  </a:txBody>
                  <a:tcPr/>
                </a:tc>
              </a:tr>
            </a:tbl>
          </a:graphicData>
        </a:graphic>
      </p:graphicFrame>
      <p:sp>
        <p:nvSpPr>
          <p:cNvPr id="9" name="TextBox 8">
            <a:hlinkClick r:id="rId3" action="ppaction://hlinkfile"/>
          </p:cNvPr>
          <p:cNvSpPr txBox="1"/>
          <p:nvPr/>
        </p:nvSpPr>
        <p:spPr>
          <a:xfrm>
            <a:off x="8460432" y="3667326"/>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2618419621"/>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5.5 – Exam Styled Questions – Paper 1</a:t>
            </a:r>
            <a:endParaRPr lang="en-GB" sz="3200" b="1" dirty="0" smtClean="0"/>
          </a:p>
        </p:txBody>
      </p:sp>
      <p:sp>
        <p:nvSpPr>
          <p:cNvPr id="8" name="Rectangle 7"/>
          <p:cNvSpPr/>
          <p:nvPr/>
        </p:nvSpPr>
        <p:spPr>
          <a:xfrm>
            <a:off x="323849" y="1196752"/>
            <a:ext cx="8496623" cy="5524589"/>
          </a:xfrm>
          <a:prstGeom prst="rect">
            <a:avLst/>
          </a:prstGeom>
        </p:spPr>
        <p:txBody>
          <a:bodyPr wrap="square">
            <a:spAutoFit/>
          </a:bodyPr>
          <a:lstStyle/>
          <a:p>
            <a:pPr marL="342900" indent="-342900">
              <a:spcAft>
                <a:spcPts val="600"/>
              </a:spcAft>
              <a:buClr>
                <a:srgbClr val="00B050"/>
              </a:buClr>
              <a:buFont typeface="+mj-lt"/>
              <a:buAutoNum type="arabicPeriod" startAt="2"/>
            </a:pPr>
            <a:r>
              <a:rPr lang="en-US" sz="1700" dirty="0" smtClean="0"/>
              <a:t>The table below is an extract from the accounts of Kossai Fashions Ltd. This is a private limited company that sells quality fashion clothes. It purchases from some leading manufacturers. It recently started offering its customers 2 months credit. However, sales have been falling due to increased competition. The bank manager is worried about the </a:t>
            </a:r>
            <a:r>
              <a:rPr lang="en-US" sz="1700" dirty="0"/>
              <a:t>liquidity of Kossai Fashions Ltd.</a:t>
            </a:r>
            <a:r>
              <a:rPr lang="en-US" sz="1700" dirty="0" smtClean="0"/>
              <a:t/>
            </a:r>
            <a:br>
              <a:rPr lang="en-US" sz="1700" dirty="0" smtClean="0"/>
            </a:br>
            <a:r>
              <a:rPr lang="en-US" sz="1700" dirty="0" smtClean="0"/>
              <a:t/>
            </a:r>
            <a:br>
              <a:rPr lang="en-US" sz="1700" dirty="0" smtClean="0"/>
            </a:br>
            <a:endParaRPr lang="en-US" sz="1700" dirty="0" smtClean="0"/>
          </a:p>
          <a:p>
            <a:pPr marL="339725" indent="-339725">
              <a:spcAft>
                <a:spcPts val="600"/>
              </a:spcAft>
              <a:buClr>
                <a:srgbClr val="00B050"/>
              </a:buClr>
              <a:buFont typeface="+mj-lt"/>
              <a:buAutoNum type="arabicPeriod" startAt="2"/>
            </a:pPr>
            <a:r>
              <a:rPr lang="en-US" sz="1700" dirty="0" smtClean="0"/>
              <a:t/>
            </a:r>
            <a:br>
              <a:rPr lang="en-US" sz="1700" dirty="0" smtClean="0"/>
            </a:br>
            <a:r>
              <a:rPr lang="en-US" sz="1700" dirty="0" smtClean="0"/>
              <a:t/>
            </a:r>
            <a:br>
              <a:rPr lang="en-US" sz="1700" dirty="0" smtClean="0"/>
            </a:br>
            <a:endParaRPr lang="en-US" sz="1700" dirty="0" smtClean="0"/>
          </a:p>
          <a:p>
            <a:pPr marL="625475" indent="-342900">
              <a:spcAft>
                <a:spcPts val="600"/>
              </a:spcAft>
              <a:buClr>
                <a:srgbClr val="00B050"/>
              </a:buClr>
              <a:buFont typeface="+mj-lt"/>
              <a:buAutoNum type="alphaLcParenR"/>
            </a:pPr>
            <a:r>
              <a:rPr lang="en-US" sz="1700" dirty="0" smtClean="0"/>
              <a:t>What is meant by ‘liquidity’?	[2]</a:t>
            </a:r>
          </a:p>
          <a:p>
            <a:pPr marL="625475" indent="-342900">
              <a:spcAft>
                <a:spcPts val="600"/>
              </a:spcAft>
              <a:buClr>
                <a:srgbClr val="00B050"/>
              </a:buClr>
              <a:buFont typeface="+mj-lt"/>
              <a:buAutoNum type="alphaLcParenR"/>
            </a:pPr>
            <a:r>
              <a:rPr lang="en-US" sz="1700" dirty="0" smtClean="0"/>
              <a:t>Identify </a:t>
            </a:r>
            <a:r>
              <a:rPr lang="en-US" sz="1700" b="1" dirty="0" smtClean="0"/>
              <a:t>two</a:t>
            </a:r>
            <a:r>
              <a:rPr lang="en-US" sz="1700" dirty="0" smtClean="0"/>
              <a:t> </a:t>
            </a:r>
            <a:r>
              <a:rPr lang="en-US" sz="1700" dirty="0"/>
              <a:t>likely current assets of Kossai Fashions </a:t>
            </a:r>
            <a:r>
              <a:rPr lang="en-US" sz="1700" dirty="0" smtClean="0"/>
              <a:t>Ltd apart from inventories.	[2]</a:t>
            </a:r>
          </a:p>
          <a:p>
            <a:pPr marL="625475" indent="-342900">
              <a:spcAft>
                <a:spcPts val="600"/>
              </a:spcAft>
              <a:buClr>
                <a:srgbClr val="00B050"/>
              </a:buClr>
              <a:buFont typeface="+mj-lt"/>
              <a:buAutoNum type="alphaLcParenR"/>
            </a:pPr>
            <a:r>
              <a:rPr lang="en-US" sz="1700" dirty="0" smtClean="0"/>
              <a:t>Identify and explain </a:t>
            </a:r>
            <a:r>
              <a:rPr lang="en-US" sz="1700" b="1" dirty="0" smtClean="0"/>
              <a:t>two</a:t>
            </a:r>
            <a:r>
              <a:rPr lang="en-US" sz="1700" dirty="0" smtClean="0"/>
              <a:t> possible reasons why the current liabilities of the company are increasing.	[4]</a:t>
            </a:r>
          </a:p>
          <a:p>
            <a:pPr marL="625475" indent="-342900">
              <a:spcAft>
                <a:spcPts val="600"/>
              </a:spcAft>
              <a:buClr>
                <a:srgbClr val="00B050"/>
              </a:buClr>
              <a:buFont typeface="+mj-lt"/>
              <a:buAutoNum type="alphaLcParenR"/>
            </a:pPr>
            <a:r>
              <a:rPr lang="en-US" sz="1700" dirty="0"/>
              <a:t>Identify and </a:t>
            </a:r>
            <a:r>
              <a:rPr lang="en-US" sz="1700" dirty="0" smtClean="0"/>
              <a:t>explain why any </a:t>
            </a:r>
            <a:r>
              <a:rPr lang="en-US" sz="1700" b="1" dirty="0" smtClean="0"/>
              <a:t>two </a:t>
            </a:r>
            <a:r>
              <a:rPr lang="en-US" sz="1700" dirty="0" smtClean="0"/>
              <a:t>stakeholder groups, apart from the bank, would be </a:t>
            </a:r>
            <a:r>
              <a:rPr lang="en-US" sz="1700" dirty="0"/>
              <a:t>interested in Kossai Fashions </a:t>
            </a:r>
            <a:r>
              <a:rPr lang="en-US" sz="1700" dirty="0" smtClean="0"/>
              <a:t>Ltd accounts.	[6]</a:t>
            </a:r>
          </a:p>
          <a:p>
            <a:pPr marL="625475" indent="-342900">
              <a:spcAft>
                <a:spcPts val="600"/>
              </a:spcAft>
              <a:buClr>
                <a:srgbClr val="00B050"/>
              </a:buClr>
              <a:buFont typeface="+mj-lt"/>
              <a:buAutoNum type="alphaLcParenR"/>
            </a:pPr>
            <a:r>
              <a:rPr lang="en-US" sz="1700" dirty="0" smtClean="0"/>
              <a:t>Do you think the bank is right to be </a:t>
            </a:r>
            <a:r>
              <a:rPr lang="en-US" sz="1700" dirty="0"/>
              <a:t>worried about Kossai Fashions </a:t>
            </a:r>
            <a:r>
              <a:rPr lang="en-US" sz="1700" dirty="0" smtClean="0"/>
              <a:t>Ltd.'s liquidity? Use ratios to explain your answer.	[6]</a:t>
            </a:r>
          </a:p>
        </p:txBody>
      </p:sp>
      <p:sp>
        <p:nvSpPr>
          <p:cNvPr id="6" name="Round Same Side Corner Rectangle 5">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312</a:t>
            </a:r>
            <a:endParaRPr lang="en-GB" sz="2000" b="1" dirty="0">
              <a:latin typeface="Arial" panose="020B0604020202020204" pitchFamily="34" charset="0"/>
              <a:cs typeface="Arial" panose="020B0604020202020204" pitchFamily="34" charset="0"/>
            </a:endParaRPr>
          </a:p>
        </p:txBody>
      </p:sp>
      <p:sp>
        <p:nvSpPr>
          <p:cNvPr id="7" name="TextBox 6">
            <a:hlinkClick r:id="rId3" action="ppaction://hlinkfile"/>
          </p:cNvPr>
          <p:cNvSpPr txBox="1"/>
          <p:nvPr/>
        </p:nvSpPr>
        <p:spPr>
          <a:xfrm>
            <a:off x="8470414" y="5805264"/>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3852736517"/>
              </p:ext>
            </p:extLst>
          </p:nvPr>
        </p:nvGraphicFramePr>
        <p:xfrm>
          <a:off x="333830" y="2591936"/>
          <a:ext cx="8496624" cy="1341120"/>
        </p:xfrm>
        <a:graphic>
          <a:graphicData uri="http://schemas.openxmlformats.org/drawingml/2006/table">
            <a:tbl>
              <a:tblPr firstRow="1" bandRow="1">
                <a:tableStyleId>{5C22544A-7EE6-4342-B048-85BDC9FD1C3A}</a:tableStyleId>
              </a:tblPr>
              <a:tblGrid>
                <a:gridCol w="2832208"/>
                <a:gridCol w="2832208"/>
                <a:gridCol w="2832208"/>
              </a:tblGrid>
              <a:tr h="244827">
                <a:tc>
                  <a:txBody>
                    <a:bodyPr/>
                    <a:lstStyle/>
                    <a:p>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2015 ($000)</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2014 ($000)</a:t>
                      </a:r>
                      <a:endParaRPr lang="en-GB" sz="1600" dirty="0">
                        <a:latin typeface="Arial" panose="020B0604020202020204" pitchFamily="34" charset="0"/>
                        <a:cs typeface="Arial" panose="020B0604020202020204" pitchFamily="34" charset="0"/>
                      </a:endParaRPr>
                    </a:p>
                  </a:txBody>
                  <a:tcPr/>
                </a:tc>
              </a:tr>
              <a:tr h="244827">
                <a:tc>
                  <a:txBody>
                    <a:bodyPr/>
                    <a:lstStyle/>
                    <a:p>
                      <a:r>
                        <a:rPr lang="en-US" sz="1600" dirty="0" smtClean="0">
                          <a:latin typeface="Arial" panose="020B0604020202020204" pitchFamily="34" charset="0"/>
                          <a:cs typeface="Arial" panose="020B0604020202020204" pitchFamily="34" charset="0"/>
                        </a:rPr>
                        <a:t>Current Assets</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88</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80</a:t>
                      </a:r>
                      <a:endParaRPr lang="en-GB" sz="1600" dirty="0">
                        <a:latin typeface="Arial" panose="020B0604020202020204" pitchFamily="34" charset="0"/>
                        <a:cs typeface="Arial" panose="020B0604020202020204" pitchFamily="34" charset="0"/>
                      </a:endParaRPr>
                    </a:p>
                  </a:txBody>
                  <a:tcPr/>
                </a:tc>
              </a:tr>
              <a:tr h="244827">
                <a:tc>
                  <a:txBody>
                    <a:bodyPr/>
                    <a:lstStyle/>
                    <a:p>
                      <a:r>
                        <a:rPr lang="en-US" sz="1600" dirty="0" smtClean="0">
                          <a:latin typeface="Arial" panose="020B0604020202020204" pitchFamily="34" charset="0"/>
                          <a:cs typeface="Arial" panose="020B0604020202020204" pitchFamily="34" charset="0"/>
                        </a:rPr>
                        <a:t>Inventories</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48</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35</a:t>
                      </a:r>
                      <a:endParaRPr lang="en-GB" sz="1600" dirty="0">
                        <a:latin typeface="Arial" panose="020B0604020202020204" pitchFamily="34" charset="0"/>
                        <a:cs typeface="Arial" panose="020B0604020202020204" pitchFamily="34" charset="0"/>
                      </a:endParaRPr>
                    </a:p>
                  </a:txBody>
                  <a:tcPr/>
                </a:tc>
              </a:tr>
              <a:tr h="244827">
                <a:tc>
                  <a:txBody>
                    <a:bodyPr/>
                    <a:lstStyle/>
                    <a:p>
                      <a:r>
                        <a:rPr lang="en-US" sz="1600" dirty="0" smtClean="0">
                          <a:latin typeface="Arial" panose="020B0604020202020204" pitchFamily="34" charset="0"/>
                          <a:cs typeface="Arial" panose="020B0604020202020204" pitchFamily="34" charset="0"/>
                        </a:rPr>
                        <a:t>Current Liabilities</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60</a:t>
                      </a:r>
                      <a:endParaRPr lang="en-GB"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40</a:t>
                      </a:r>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30912308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p:txBody>
          <a:bodyPr>
            <a:normAutofit/>
          </a:bodyPr>
          <a:lstStyle/>
          <a:p>
            <a:r>
              <a:rPr lang="en-GB" sz="3600" b="1" dirty="0" smtClean="0"/>
              <a:t>Assignment Scenario</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
        <p:nvSpPr>
          <p:cNvPr id="5" name="Content Placeholder 1"/>
          <p:cNvSpPr>
            <a:spLocks noGrp="1"/>
          </p:cNvSpPr>
          <p:nvPr>
            <p:ph idx="4294967295"/>
          </p:nvPr>
        </p:nvSpPr>
        <p:spPr>
          <a:xfrm>
            <a:off x="179512" y="1086122"/>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r>
              <a:rPr lang="en-GB" sz="2130" dirty="0" smtClean="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r>
              <a:rPr lang="en-GB" sz="2130" dirty="0" smtClean="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r>
              <a:rPr lang="en-GB" sz="2130" dirty="0" smtClean="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r>
              <a:rPr lang="en-GB" sz="2130" dirty="0" smtClean="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5.5 – Glossary</a:t>
            </a:r>
            <a:endParaRPr lang="en-GB" sz="4000" b="1" dirty="0" smtClean="0"/>
          </a:p>
        </p:txBody>
      </p:sp>
      <p:sp>
        <p:nvSpPr>
          <p:cNvPr id="34" name="Rectangle 33"/>
          <p:cNvSpPr/>
          <p:nvPr/>
        </p:nvSpPr>
        <p:spPr>
          <a:xfrm>
            <a:off x="323528" y="1124744"/>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528" y="1772816"/>
            <a:ext cx="8496622" cy="4593565"/>
          </a:xfrm>
          <a:prstGeom prst="rect">
            <a:avLst/>
          </a:prstGeom>
        </p:spPr>
        <p:txBody>
          <a:bodyPr wrap="square">
            <a:spAutoFit/>
          </a:bodyPr>
          <a:lstStyle/>
          <a:p>
            <a:pPr marL="0" indent="0">
              <a:buNone/>
            </a:pPr>
            <a:r>
              <a:rPr lang="en-US" sz="2250" b="1" dirty="0" smtClean="0">
                <a:solidFill>
                  <a:srgbClr val="FF0000"/>
                </a:solidFill>
              </a:rPr>
              <a:t>Balance Sheet </a:t>
            </a:r>
            <a:r>
              <a:rPr lang="en-US" sz="2250" b="1" dirty="0" smtClean="0"/>
              <a:t>– </a:t>
            </a:r>
            <a:r>
              <a:rPr lang="en-US" sz="2250" dirty="0" smtClean="0"/>
              <a:t>Shows the value of a business’s assets and liabilities at a particular tome. Sometimes referred to as ‘statement of financial position’.</a:t>
            </a:r>
          </a:p>
          <a:p>
            <a:pPr marL="0" indent="0">
              <a:buNone/>
            </a:pPr>
            <a:r>
              <a:rPr lang="en-US" sz="2250" b="1" dirty="0">
                <a:solidFill>
                  <a:srgbClr val="FF0000"/>
                </a:solidFill>
              </a:rPr>
              <a:t>Assets</a:t>
            </a:r>
            <a:r>
              <a:rPr lang="en-US" sz="2250" dirty="0" smtClean="0"/>
              <a:t> – Those items of value which are owned by the business. They may be fixed (non-current) or short-term current assets.</a:t>
            </a:r>
          </a:p>
          <a:p>
            <a:pPr marL="0" indent="0">
              <a:buNone/>
            </a:pPr>
            <a:r>
              <a:rPr lang="en-US" sz="2250" b="1" dirty="0">
                <a:solidFill>
                  <a:srgbClr val="FF0000"/>
                </a:solidFill>
              </a:rPr>
              <a:t>Liabilities</a:t>
            </a:r>
            <a:r>
              <a:rPr lang="en-US" sz="2250" dirty="0" smtClean="0"/>
              <a:t> – The debts owned by the business.</a:t>
            </a:r>
          </a:p>
          <a:p>
            <a:pPr marL="0" indent="0">
              <a:buNone/>
            </a:pPr>
            <a:r>
              <a:rPr lang="en-US" sz="2250" b="1" dirty="0">
                <a:solidFill>
                  <a:srgbClr val="FF0000"/>
                </a:solidFill>
              </a:rPr>
              <a:t>Non-Current Assets </a:t>
            </a:r>
            <a:r>
              <a:rPr lang="en-US" sz="2250" dirty="0" smtClean="0"/>
              <a:t>– The items owned by the business for more than one year.</a:t>
            </a:r>
          </a:p>
          <a:p>
            <a:pPr marL="0" indent="0">
              <a:buNone/>
            </a:pPr>
            <a:r>
              <a:rPr lang="en-US" sz="2250" b="1" dirty="0">
                <a:solidFill>
                  <a:srgbClr val="FF0000"/>
                </a:solidFill>
              </a:rPr>
              <a:t>Current Assets </a:t>
            </a:r>
            <a:r>
              <a:rPr lang="en-US" sz="2250" dirty="0" smtClean="0"/>
              <a:t>– The items owned by the business and used within one year.</a:t>
            </a:r>
          </a:p>
          <a:p>
            <a:pPr marL="0" indent="0">
              <a:buNone/>
            </a:pPr>
            <a:r>
              <a:rPr lang="en-US" sz="2250" b="1" dirty="0">
                <a:solidFill>
                  <a:srgbClr val="FF0000"/>
                </a:solidFill>
              </a:rPr>
              <a:t>Non-Current Liabilities </a:t>
            </a:r>
            <a:r>
              <a:rPr lang="en-US" sz="2250" dirty="0" smtClean="0"/>
              <a:t>– Long term debts owed by the business.</a:t>
            </a:r>
          </a:p>
          <a:p>
            <a:pPr marL="0" indent="0">
              <a:buNone/>
            </a:pPr>
            <a:r>
              <a:rPr lang="en-US" sz="2250" b="1" dirty="0">
                <a:solidFill>
                  <a:srgbClr val="FF0000"/>
                </a:solidFill>
              </a:rPr>
              <a:t>Current Liabilities</a:t>
            </a:r>
            <a:r>
              <a:rPr lang="en-US" sz="2250" dirty="0" smtClean="0"/>
              <a:t> – Short-term debts owed by the business.</a:t>
            </a:r>
          </a:p>
        </p:txBody>
      </p:sp>
    </p:spTree>
    <p:extLst>
      <p:ext uri="{BB962C8B-B14F-4D97-AF65-F5344CB8AC3E}">
        <p14:creationId xmlns:p14="http://schemas.microsoft.com/office/powerpoint/2010/main" val="513666076"/>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5.5 – Assessment Objectives</a:t>
            </a:r>
            <a:endParaRPr lang="en-GB" sz="4000" b="1" dirty="0" smtClean="0"/>
          </a:p>
        </p:txBody>
      </p:sp>
      <p:sp>
        <p:nvSpPr>
          <p:cNvPr id="34" name="Rectangle 33"/>
          <p:cNvSpPr/>
          <p:nvPr/>
        </p:nvSpPr>
        <p:spPr>
          <a:xfrm>
            <a:off x="323528" y="1167716"/>
            <a:ext cx="6368801" cy="646331"/>
          </a:xfrm>
          <a:prstGeom prst="rect">
            <a:avLst/>
          </a:prstGeom>
        </p:spPr>
        <p:txBody>
          <a:bodyPr wrap="square">
            <a:spAutoFit/>
          </a:bodyPr>
          <a:lstStyle/>
          <a:p>
            <a:r>
              <a:rPr lang="en-GB" dirty="0" smtClean="0"/>
              <a:t>Outlines below are the objectives for this section of the Unit. They should be revised as part of the exam preparation.</a:t>
            </a:r>
            <a:endParaRPr lang="en-GB" dirty="0" smtClean="0">
              <a:latin typeface="Calibri" pitchFamily="34" charset="0"/>
              <a:cs typeface="Calibri" pitchFamily="34" charset="0"/>
            </a:endParaRPr>
          </a:p>
        </p:txBody>
      </p:sp>
      <p:sp>
        <p:nvSpPr>
          <p:cNvPr id="2" name="Rectangle 1"/>
          <p:cNvSpPr/>
          <p:nvPr/>
        </p:nvSpPr>
        <p:spPr>
          <a:xfrm>
            <a:off x="288155" y="1844824"/>
            <a:ext cx="6404173" cy="4770537"/>
          </a:xfrm>
          <a:prstGeom prst="rect">
            <a:avLst/>
          </a:prstGeom>
        </p:spPr>
        <p:txBody>
          <a:bodyPr wrap="square">
            <a:spAutoFit/>
          </a:bodyPr>
          <a:lstStyle/>
          <a:p>
            <a:r>
              <a:rPr lang="en-US" sz="1900" b="1" dirty="0"/>
              <a:t>5.5.1</a:t>
            </a:r>
            <a:r>
              <a:rPr lang="en-US" sz="1900" dirty="0"/>
              <a:t> </a:t>
            </a:r>
            <a:r>
              <a:rPr lang="en-US" sz="1900" dirty="0" smtClean="0"/>
              <a:t>- How </a:t>
            </a:r>
            <a:r>
              <a:rPr lang="en-US" sz="1900" dirty="0"/>
              <a:t>to interpret financial statements by calculating and </a:t>
            </a:r>
            <a:r>
              <a:rPr lang="en-US" sz="1900" dirty="0" smtClean="0"/>
              <a:t>analyzing </a:t>
            </a:r>
            <a:r>
              <a:rPr lang="en-GB" sz="1900" dirty="0" smtClean="0"/>
              <a:t>accounting </a:t>
            </a:r>
            <a:r>
              <a:rPr lang="en-GB" sz="1900" dirty="0"/>
              <a:t>ratios:</a:t>
            </a:r>
          </a:p>
          <a:p>
            <a:pPr marL="620713" indent="-342900">
              <a:buFont typeface="Arial" panose="020B0604020202020204" pitchFamily="34" charset="0"/>
              <a:buChar char="•"/>
            </a:pPr>
            <a:r>
              <a:rPr lang="en-GB" sz="1900" dirty="0" smtClean="0"/>
              <a:t>Gross </a:t>
            </a:r>
            <a:r>
              <a:rPr lang="en-GB" sz="1900" dirty="0"/>
              <a:t>profit margin</a:t>
            </a:r>
          </a:p>
          <a:p>
            <a:pPr marL="620713" indent="-342900">
              <a:buFont typeface="Arial" panose="020B0604020202020204" pitchFamily="34" charset="0"/>
              <a:buChar char="•"/>
            </a:pPr>
            <a:r>
              <a:rPr lang="en-US" sz="1900" dirty="0" smtClean="0"/>
              <a:t>Profit </a:t>
            </a:r>
            <a:r>
              <a:rPr lang="en-US" sz="1900" dirty="0"/>
              <a:t>margin (</a:t>
            </a:r>
            <a:r>
              <a:rPr lang="en-US" sz="1900" i="1" dirty="0"/>
              <a:t>‘profit margin’ was known as ‘net profit margin’ </a:t>
            </a:r>
            <a:r>
              <a:rPr lang="en-US" sz="1900" i="1" dirty="0" smtClean="0"/>
              <a:t>in the pre 2014 syllabuses</a:t>
            </a:r>
            <a:r>
              <a:rPr lang="en-US" sz="1900" dirty="0"/>
              <a:t>)</a:t>
            </a:r>
          </a:p>
          <a:p>
            <a:pPr marL="620713" indent="-342900">
              <a:buFont typeface="Arial" panose="020B0604020202020204" pitchFamily="34" charset="0"/>
              <a:buChar char="•"/>
            </a:pPr>
            <a:r>
              <a:rPr lang="en-GB" sz="1900" dirty="0" smtClean="0"/>
              <a:t>Return </a:t>
            </a:r>
            <a:r>
              <a:rPr lang="en-GB" sz="1900" dirty="0"/>
              <a:t>on Capital Employed</a:t>
            </a:r>
          </a:p>
          <a:p>
            <a:pPr marL="620713" indent="-342900">
              <a:buFont typeface="Arial" panose="020B0604020202020204" pitchFamily="34" charset="0"/>
              <a:buChar char="•"/>
            </a:pPr>
            <a:r>
              <a:rPr lang="en-GB" sz="1900" dirty="0" smtClean="0"/>
              <a:t>Current </a:t>
            </a:r>
            <a:r>
              <a:rPr lang="en-GB" sz="1900" dirty="0"/>
              <a:t>ratio</a:t>
            </a:r>
          </a:p>
          <a:p>
            <a:pPr marL="620713" indent="-342900">
              <a:buFont typeface="Arial" panose="020B0604020202020204" pitchFamily="34" charset="0"/>
              <a:buChar char="•"/>
            </a:pPr>
            <a:r>
              <a:rPr lang="en-GB" sz="1900" dirty="0" smtClean="0"/>
              <a:t>Acid </a:t>
            </a:r>
            <a:r>
              <a:rPr lang="en-GB" sz="1900" dirty="0"/>
              <a:t>test ratio</a:t>
            </a:r>
          </a:p>
          <a:p>
            <a:r>
              <a:rPr lang="en-GB" sz="1900" b="1" dirty="0"/>
              <a:t>5.5.2</a:t>
            </a:r>
            <a:r>
              <a:rPr lang="en-GB" sz="1900" dirty="0"/>
              <a:t> </a:t>
            </a:r>
            <a:r>
              <a:rPr lang="en-GB" sz="1900" dirty="0" smtClean="0"/>
              <a:t>- Liquidity</a:t>
            </a:r>
            <a:r>
              <a:rPr lang="en-GB" sz="1900" dirty="0"/>
              <a:t>:</a:t>
            </a:r>
          </a:p>
          <a:p>
            <a:pPr marL="574675" indent="-293688">
              <a:buFont typeface="Arial" panose="020B0604020202020204" pitchFamily="34" charset="0"/>
              <a:buChar char="•"/>
            </a:pPr>
            <a:r>
              <a:rPr lang="en-US" sz="1900" dirty="0" smtClean="0"/>
              <a:t>The </a:t>
            </a:r>
            <a:r>
              <a:rPr lang="en-US" sz="1900" dirty="0"/>
              <a:t>concept and importance of liquidity</a:t>
            </a:r>
          </a:p>
          <a:p>
            <a:r>
              <a:rPr lang="en-US" sz="1900" b="1" dirty="0"/>
              <a:t>5.5.3</a:t>
            </a:r>
            <a:r>
              <a:rPr lang="en-US" sz="1900" dirty="0"/>
              <a:t> </a:t>
            </a:r>
            <a:r>
              <a:rPr lang="en-US" sz="1900" dirty="0" smtClean="0"/>
              <a:t>- Why </a:t>
            </a:r>
            <a:r>
              <a:rPr lang="en-US" sz="1900" dirty="0"/>
              <a:t>and how accounts are used:</a:t>
            </a:r>
          </a:p>
          <a:p>
            <a:pPr marL="620713" indent="-342900">
              <a:buFont typeface="Arial" panose="020B0604020202020204" pitchFamily="34" charset="0"/>
              <a:buChar char="•"/>
            </a:pPr>
            <a:r>
              <a:rPr lang="en-US" sz="1900" dirty="0" smtClean="0"/>
              <a:t>Needs </a:t>
            </a:r>
            <a:r>
              <a:rPr lang="en-US" sz="1900" dirty="0"/>
              <a:t>of different users of accounts and ratio analysis</a:t>
            </a:r>
          </a:p>
          <a:p>
            <a:pPr marL="620713" indent="-342900">
              <a:buFont typeface="Arial" panose="020B0604020202020204" pitchFamily="34" charset="0"/>
              <a:buChar char="•"/>
            </a:pPr>
            <a:r>
              <a:rPr lang="en-US" sz="1900" dirty="0" smtClean="0"/>
              <a:t>How </a:t>
            </a:r>
            <a:r>
              <a:rPr lang="en-US" sz="1900" dirty="0"/>
              <a:t>users of accounts and ratio results might use </a:t>
            </a:r>
            <a:r>
              <a:rPr lang="en-US" sz="1900" dirty="0" smtClean="0"/>
              <a:t>information to </a:t>
            </a:r>
            <a:r>
              <a:rPr lang="en-US" sz="1900" dirty="0"/>
              <a:t>help make decisions, e.g. whether to lend to or invest in </a:t>
            </a:r>
            <a:r>
              <a:rPr lang="en-US" sz="1900" dirty="0" smtClean="0"/>
              <a:t>the </a:t>
            </a:r>
            <a:r>
              <a:rPr lang="en-GB" sz="1900" dirty="0" smtClean="0"/>
              <a:t>business</a:t>
            </a:r>
            <a:endParaRPr lang="en-GB" sz="1900" dirty="0"/>
          </a:p>
        </p:txBody>
      </p:sp>
      <p:graphicFrame>
        <p:nvGraphicFramePr>
          <p:cNvPr id="7" name="Table 6"/>
          <p:cNvGraphicFramePr>
            <a:graphicFrameLocks noGrp="1"/>
          </p:cNvGraphicFramePr>
          <p:nvPr>
            <p:extLst>
              <p:ext uri="{D42A27DB-BD31-4B8C-83A1-F6EECF244321}">
                <p14:modId xmlns:p14="http://schemas.microsoft.com/office/powerpoint/2010/main" val="3396288932"/>
              </p:ext>
            </p:extLst>
          </p:nvPr>
        </p:nvGraphicFramePr>
        <p:xfrm>
          <a:off x="6804248" y="1124744"/>
          <a:ext cx="2016224" cy="5256584"/>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8"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5.5.1 – Analysis of Published Accounts</a:t>
            </a:r>
            <a:endParaRPr lang="en-GB" sz="3600" b="1" dirty="0" smtClean="0"/>
          </a:p>
        </p:txBody>
      </p:sp>
      <p:sp>
        <p:nvSpPr>
          <p:cNvPr id="2" name="Rectangle 1"/>
          <p:cNvSpPr/>
          <p:nvPr/>
        </p:nvSpPr>
        <p:spPr>
          <a:xfrm>
            <a:off x="288155" y="1172071"/>
            <a:ext cx="6404173" cy="433965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40" dirty="0" smtClean="0"/>
              <a:t>The company accounts we have studied contain a great deal of information., These publishes accounts of limited companies are made available to all those interested in the performance of the business. There are many stakeholders who will analyse company accounts. We must now look at how these accounts can be used and analysed to give the information these groups need.</a:t>
            </a:r>
          </a:p>
          <a:p>
            <a:pPr marL="692150">
              <a:buClr>
                <a:srgbClr val="00B050"/>
              </a:buClr>
            </a:pPr>
            <a:r>
              <a:rPr lang="en-US" sz="1840" dirty="0" smtClean="0"/>
              <a:t>Q: What is meant by ‘analysis of accounts?’</a:t>
            </a:r>
          </a:p>
          <a:p>
            <a:pPr marL="692150">
              <a:buClr>
                <a:srgbClr val="00B050"/>
              </a:buClr>
            </a:pPr>
            <a:r>
              <a:rPr lang="en-US" sz="1840" dirty="0" smtClean="0"/>
              <a:t>A: It means using the data contained in the accounts to make some useful observations about the performance and financial strength of the business.</a:t>
            </a:r>
          </a:p>
          <a:p>
            <a:pPr marL="342900" indent="-342900">
              <a:buClr>
                <a:srgbClr val="00B050"/>
              </a:buClr>
              <a:buFont typeface="Wingdings 3" panose="05040102010807070707" pitchFamily="18" charset="2"/>
              <a:buChar char=""/>
            </a:pPr>
            <a:r>
              <a:rPr lang="en-US" sz="1840" dirty="0" smtClean="0"/>
              <a:t>Without ‘analysis of accounts’ it is often impossible to tell whether a business is:</a:t>
            </a:r>
          </a:p>
          <a:p>
            <a:pPr marL="633413" indent="-293688">
              <a:buClr>
                <a:srgbClr val="00B050"/>
              </a:buClr>
              <a:buFont typeface="Arial" panose="020B0604020202020204" pitchFamily="34" charset="0"/>
              <a:buChar char="•"/>
            </a:pPr>
            <a:r>
              <a:rPr lang="en-US" sz="1840" dirty="0" smtClean="0"/>
              <a:t>Performing better this year than last year.</a:t>
            </a:r>
          </a:p>
          <a:p>
            <a:pPr marL="633413" indent="-293688">
              <a:buClr>
                <a:srgbClr val="00B050"/>
              </a:buClr>
              <a:buFont typeface="Arial" panose="020B0604020202020204" pitchFamily="34" charset="0"/>
              <a:buChar char="•"/>
            </a:pPr>
            <a:r>
              <a:rPr lang="en-US" sz="1840" dirty="0" smtClean="0"/>
              <a:t>Performing better than other businesses</a:t>
            </a:r>
            <a:endParaRPr lang="en-GB" sz="1840" dirty="0"/>
          </a:p>
        </p:txBody>
      </p:sp>
      <p:graphicFrame>
        <p:nvGraphicFramePr>
          <p:cNvPr id="7" name="Table 6"/>
          <p:cNvGraphicFramePr>
            <a:graphicFrameLocks noGrp="1"/>
          </p:cNvGraphicFramePr>
          <p:nvPr>
            <p:extLst>
              <p:ext uri="{D42A27DB-BD31-4B8C-83A1-F6EECF244321}">
                <p14:modId xmlns:p14="http://schemas.microsoft.com/office/powerpoint/2010/main" val="265282106"/>
              </p:ext>
            </p:extLst>
          </p:nvPr>
        </p:nvGraphicFramePr>
        <p:xfrm>
          <a:off x="6804248" y="1124743"/>
          <a:ext cx="2016223" cy="5413667"/>
        </p:xfrm>
        <a:graphic>
          <a:graphicData uri="http://schemas.openxmlformats.org/drawingml/2006/table">
            <a:tbl>
              <a:tblPr firstRow="1" firstCol="1" lastRow="1" lastCol="1" bandRow="1" bandCol="1">
                <a:tableStyleId>{2D5ABB26-0587-4C30-8999-92F81FD0307C}</a:tableStyleId>
              </a:tblPr>
              <a:tblGrid>
                <a:gridCol w="2016223"/>
              </a:tblGrid>
              <a:tr h="396232">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7435">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One decimal out and the problem cascades.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How programs like Excel have changed the way we do accounts.</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Double Entry Bookkeeping is.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What is a the difference between an accountant and a chartered accountant.</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White collar crime and creative accounting.</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How often you should do the accounts.</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What qualifications you need to be an accountant.</a:t>
                      </a:r>
                      <a:endParaRPr lang="en-GB" sz="137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8"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3528" y="5661248"/>
            <a:ext cx="6368800" cy="877163"/>
          </a:xfrm>
          <a:prstGeom prst="rect">
            <a:avLst/>
          </a:prstGeom>
          <a:solidFill>
            <a:schemeClr val="tx2">
              <a:lumMod val="40000"/>
              <a:lumOff val="60000"/>
            </a:schemeClr>
          </a:solidFill>
          <a:ln w="38100">
            <a:solidFill>
              <a:srgbClr val="FF0000"/>
            </a:solidFill>
          </a:ln>
        </p:spPr>
        <p:txBody>
          <a:bodyPr wrap="square" rtlCol="0">
            <a:spAutoFit/>
          </a:bodyPr>
          <a:lstStyle/>
          <a:p>
            <a:r>
              <a:rPr lang="en-US" sz="1700" b="1" dirty="0" smtClean="0"/>
              <a:t>Tips for success</a:t>
            </a:r>
            <a:r>
              <a:rPr lang="en-US" sz="1700" dirty="0" smtClean="0"/>
              <a:t>: You should be able to explain why just one figure taken from the accounts of a business tells us very little about the performance of final strength of that business.</a:t>
            </a:r>
            <a:endParaRPr lang="en-GB" sz="1700" dirty="0"/>
          </a:p>
        </p:txBody>
      </p:sp>
      <p:sp>
        <p:nvSpPr>
          <p:cNvPr id="9" name="Round Same Side Corner Rectangle 8">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302</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2693160"/>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700" dirty="0" smtClean="0"/>
              <a:t>5.5.1 – Analysis of Published Accounts – Case Study</a:t>
            </a:r>
            <a:endParaRPr lang="en-GB" sz="2700" b="1" dirty="0" smtClean="0"/>
          </a:p>
        </p:txBody>
      </p:sp>
      <p:sp>
        <p:nvSpPr>
          <p:cNvPr id="2" name="Rectangle 1"/>
          <p:cNvSpPr/>
          <p:nvPr/>
        </p:nvSpPr>
        <p:spPr>
          <a:xfrm>
            <a:off x="288155" y="1172071"/>
            <a:ext cx="8532317" cy="537377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430" dirty="0" smtClean="0">
                <a:solidFill>
                  <a:srgbClr val="0070C0"/>
                </a:solidFill>
              </a:rPr>
              <a:t>Consider these results for two food retailing companies:</a:t>
            </a:r>
          </a:p>
          <a:p>
            <a:pPr marL="342900" indent="-342900">
              <a:buClr>
                <a:srgbClr val="00B050"/>
              </a:buClr>
              <a:buFont typeface="Wingdings 3" panose="05040102010807070707" pitchFamily="18" charset="2"/>
              <a:buChar char=""/>
            </a:pPr>
            <a:endParaRPr lang="en-US" sz="1430" dirty="0">
              <a:solidFill>
                <a:srgbClr val="0070C0"/>
              </a:solidFill>
            </a:endParaRPr>
          </a:p>
          <a:p>
            <a:pPr marL="342900" indent="-342900">
              <a:buClr>
                <a:srgbClr val="00B050"/>
              </a:buClr>
              <a:buFont typeface="Wingdings 3" panose="05040102010807070707" pitchFamily="18" charset="2"/>
              <a:buChar char=""/>
            </a:pPr>
            <a:endParaRPr lang="en-US" sz="1430" dirty="0" smtClean="0">
              <a:solidFill>
                <a:srgbClr val="0070C0"/>
              </a:solidFill>
            </a:endParaRPr>
          </a:p>
          <a:p>
            <a:pPr marL="342900" indent="-342900">
              <a:buClr>
                <a:srgbClr val="00B050"/>
              </a:buClr>
              <a:buFont typeface="Wingdings 3" panose="05040102010807070707" pitchFamily="18" charset="2"/>
              <a:buChar char=""/>
            </a:pPr>
            <a:endParaRPr lang="en-US" sz="1430" dirty="0" smtClean="0">
              <a:solidFill>
                <a:srgbClr val="0070C0"/>
              </a:solidFill>
            </a:endParaRPr>
          </a:p>
          <a:p>
            <a:pPr marL="342900" indent="-342900">
              <a:buClr>
                <a:srgbClr val="00B050"/>
              </a:buClr>
              <a:buFont typeface="Wingdings 3" panose="05040102010807070707" pitchFamily="18" charset="2"/>
              <a:buChar char=""/>
            </a:pPr>
            <a:endParaRPr lang="en-US" sz="1100" dirty="0" smtClean="0">
              <a:solidFill>
                <a:srgbClr val="0070C0"/>
              </a:solidFill>
            </a:endParaRPr>
          </a:p>
          <a:p>
            <a:pPr marL="342900" indent="-342900">
              <a:buClr>
                <a:srgbClr val="00B050"/>
              </a:buClr>
              <a:buFont typeface="Wingdings 3" panose="05040102010807070707" pitchFamily="18" charset="2"/>
              <a:buChar char=""/>
            </a:pPr>
            <a:r>
              <a:rPr lang="en-US" sz="1430" dirty="0" smtClean="0">
                <a:solidFill>
                  <a:srgbClr val="0070C0"/>
                </a:solidFill>
              </a:rPr>
              <a:t>What conclusions can be drawn from these figures?</a:t>
            </a:r>
          </a:p>
          <a:p>
            <a:pPr marL="515938" indent="-225425">
              <a:buClr>
                <a:srgbClr val="00B050"/>
              </a:buClr>
              <a:buFont typeface="Arial" panose="020B0604020202020204" pitchFamily="34" charset="0"/>
              <a:buChar char="•"/>
            </a:pPr>
            <a:r>
              <a:rPr lang="en-US" sz="1430" dirty="0" smtClean="0">
                <a:solidFill>
                  <a:srgbClr val="0070C0"/>
                </a:solidFill>
              </a:rPr>
              <a:t>Is Freshfoods PLC much more successful than Foodstores PLC? You may thing so just from these figures.</a:t>
            </a:r>
          </a:p>
          <a:p>
            <a:pPr marL="515938" indent="-225425">
              <a:buClr>
                <a:srgbClr val="00B050"/>
              </a:buClr>
              <a:buFont typeface="Arial" panose="020B0604020202020204" pitchFamily="34" charset="0"/>
              <a:buChar char="•"/>
            </a:pPr>
            <a:r>
              <a:rPr lang="en-US" sz="1430" dirty="0" smtClean="0">
                <a:solidFill>
                  <a:srgbClr val="0070C0"/>
                </a:solidFill>
              </a:rPr>
              <a:t>Is the management of Freshfoods PLC ten times more efficient than the management of Foodstores PLC?</a:t>
            </a:r>
          </a:p>
          <a:p>
            <a:pPr marL="515938" indent="-225425">
              <a:buClr>
                <a:srgbClr val="00B050"/>
              </a:buClr>
              <a:buFont typeface="Arial" panose="020B0604020202020204" pitchFamily="34" charset="0"/>
              <a:buChar char="•"/>
            </a:pPr>
            <a:r>
              <a:rPr lang="en-US" sz="1430" dirty="0" smtClean="0">
                <a:solidFill>
                  <a:srgbClr val="0070C0"/>
                </a:solidFill>
              </a:rPr>
              <a:t>Is Freshfoods PLC making much better use of its assets than its competitor is?</a:t>
            </a:r>
          </a:p>
          <a:p>
            <a:pPr marL="515938" indent="-225425">
              <a:buClr>
                <a:srgbClr val="00B050"/>
              </a:buClr>
              <a:buFont typeface="Arial" panose="020B0604020202020204" pitchFamily="34" charset="0"/>
              <a:buChar char="•"/>
            </a:pPr>
            <a:r>
              <a:rPr lang="en-US" sz="1430" dirty="0" smtClean="0">
                <a:solidFill>
                  <a:srgbClr val="0070C0"/>
                </a:solidFill>
              </a:rPr>
              <a:t>Is the profit margin made on each item sold much higher in one company than the other?</a:t>
            </a:r>
          </a:p>
          <a:p>
            <a:pPr marL="342900" indent="-342900">
              <a:buClr>
                <a:srgbClr val="00B050"/>
              </a:buClr>
              <a:buFont typeface="Wingdings 3" panose="05040102010807070707" pitchFamily="18" charset="2"/>
              <a:buChar char=""/>
            </a:pPr>
            <a:r>
              <a:rPr lang="en-US" sz="1430" dirty="0" smtClean="0">
                <a:solidFill>
                  <a:srgbClr val="0070C0"/>
                </a:solidFill>
              </a:rPr>
              <a:t>Definite answers to these questions cannot be given unless other information is considered. Take, for example, the total value for </a:t>
            </a:r>
            <a:r>
              <a:rPr lang="en-US" sz="1430" b="1" dirty="0" smtClean="0">
                <a:solidFill>
                  <a:srgbClr val="0070C0"/>
                </a:solidFill>
              </a:rPr>
              <a:t>capital employed</a:t>
            </a:r>
            <a:r>
              <a:rPr lang="en-US" sz="1430" dirty="0" smtClean="0">
                <a:solidFill>
                  <a:srgbClr val="0070C0"/>
                </a:solidFill>
              </a:rPr>
              <a:t> by both of these businesses.</a:t>
            </a:r>
          </a:p>
          <a:p>
            <a:pPr marL="342900" indent="-342900">
              <a:buClr>
                <a:srgbClr val="00B050"/>
              </a:buClr>
              <a:buFont typeface="Wingdings 3" panose="05040102010807070707" pitchFamily="18" charset="2"/>
              <a:buChar char=""/>
            </a:pPr>
            <a:endParaRPr lang="en-US" sz="1430" dirty="0">
              <a:solidFill>
                <a:srgbClr val="0070C0"/>
              </a:solidFill>
            </a:endParaRPr>
          </a:p>
          <a:p>
            <a:pPr marL="342900" indent="-342900">
              <a:buClr>
                <a:srgbClr val="00B050"/>
              </a:buClr>
              <a:buFont typeface="Wingdings 3" panose="05040102010807070707" pitchFamily="18" charset="2"/>
              <a:buChar char=""/>
            </a:pPr>
            <a:endParaRPr lang="en-US" sz="1430" dirty="0" smtClean="0">
              <a:solidFill>
                <a:srgbClr val="0070C0"/>
              </a:solidFill>
            </a:endParaRPr>
          </a:p>
          <a:p>
            <a:pPr marL="342900" indent="-342900">
              <a:buClr>
                <a:srgbClr val="00B050"/>
              </a:buClr>
              <a:buFont typeface="Wingdings 3" panose="05040102010807070707" pitchFamily="18" charset="2"/>
              <a:buChar char=""/>
            </a:pPr>
            <a:r>
              <a:rPr lang="en-US" sz="1430" dirty="0">
                <a:solidFill>
                  <a:srgbClr val="0070C0"/>
                </a:solidFill>
              </a:rPr>
              <a:t/>
            </a:r>
            <a:br>
              <a:rPr lang="en-US" sz="1430" dirty="0">
                <a:solidFill>
                  <a:srgbClr val="0070C0"/>
                </a:solidFill>
              </a:rPr>
            </a:br>
            <a:endParaRPr lang="en-US" sz="1430" dirty="0" smtClean="0">
              <a:solidFill>
                <a:srgbClr val="0070C0"/>
              </a:solidFill>
            </a:endParaRPr>
          </a:p>
          <a:p>
            <a:pPr marL="342900" indent="-342900">
              <a:buClr>
                <a:srgbClr val="00B050"/>
              </a:buClr>
              <a:buFont typeface="Wingdings 3" panose="05040102010807070707" pitchFamily="18" charset="2"/>
              <a:buChar char=""/>
            </a:pPr>
            <a:r>
              <a:rPr lang="en-US" sz="1430" dirty="0" smtClean="0">
                <a:solidFill>
                  <a:srgbClr val="0070C0"/>
                </a:solidFill>
              </a:rPr>
              <a:t>Which company seems to have made more efficient use of the capital invested? We need to compare net profit made with capital employed in each company.</a:t>
            </a:r>
          </a:p>
          <a:p>
            <a:pPr marL="342900" indent="-342900">
              <a:buClr>
                <a:srgbClr val="00B050"/>
              </a:buClr>
              <a:buFont typeface="Wingdings 3" panose="05040102010807070707" pitchFamily="18" charset="2"/>
              <a:buChar char=""/>
            </a:pPr>
            <a:r>
              <a:rPr lang="en-US" sz="1430" dirty="0" smtClean="0">
                <a:solidFill>
                  <a:srgbClr val="0070C0"/>
                </a:solidFill>
              </a:rPr>
              <a:t>Foodstores PLC has made $30,000 profit from an investment of $60,000 and Freshfoods PLC has made $300,000 profit from an investment of $900,000. By comparing two figures from the accounts, Foodstores PLC appears to have achieved a better performance even though its overall level of profit is lower.</a:t>
            </a:r>
            <a:endParaRPr lang="en-GB" sz="1430" dirty="0">
              <a:solidFill>
                <a:srgbClr val="0070C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709566267"/>
              </p:ext>
            </p:extLst>
          </p:nvPr>
        </p:nvGraphicFramePr>
        <p:xfrm>
          <a:off x="683568" y="1484784"/>
          <a:ext cx="7704855" cy="609600"/>
        </p:xfrm>
        <a:graphic>
          <a:graphicData uri="http://schemas.openxmlformats.org/drawingml/2006/table">
            <a:tbl>
              <a:tblPr firstRow="1" bandRow="1">
                <a:tableStyleId>{5C22544A-7EE6-4342-B048-85BDC9FD1C3A}</a:tableStyleId>
              </a:tblPr>
              <a:tblGrid>
                <a:gridCol w="2568285"/>
                <a:gridCol w="2568285"/>
                <a:gridCol w="2568285"/>
              </a:tblGrid>
              <a:tr h="253188">
                <a:tc>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Freshfoods PLS</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Foodstores</a:t>
                      </a:r>
                      <a:r>
                        <a:rPr lang="en-US" sz="1400" baseline="0" dirty="0" smtClean="0">
                          <a:latin typeface="Arial" panose="020B0604020202020204" pitchFamily="34" charset="0"/>
                          <a:cs typeface="Arial" panose="020B0604020202020204" pitchFamily="34" charset="0"/>
                        </a:rPr>
                        <a:t> PLC</a:t>
                      </a:r>
                      <a:endParaRPr lang="en-GB" sz="1400" dirty="0">
                        <a:latin typeface="Arial" panose="020B0604020202020204" pitchFamily="34" charset="0"/>
                        <a:cs typeface="Arial" panose="020B0604020202020204" pitchFamily="34" charset="0"/>
                      </a:endParaRPr>
                    </a:p>
                  </a:txBody>
                  <a:tcPr/>
                </a:tc>
              </a:tr>
              <a:tr h="253188">
                <a:tc>
                  <a:txBody>
                    <a:bodyPr/>
                    <a:lstStyle/>
                    <a:p>
                      <a:r>
                        <a:rPr lang="en-US" sz="1400" b="1" dirty="0" smtClean="0">
                          <a:latin typeface="Arial" panose="020B0604020202020204" pitchFamily="34" charset="0"/>
                          <a:cs typeface="Arial" panose="020B0604020202020204" pitchFamily="34" charset="0"/>
                        </a:rPr>
                        <a:t>Net Profit (2015)</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$300,000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$30,000</a:t>
                      </a:r>
                      <a:endParaRPr lang="en-GB" sz="1400" dirty="0">
                        <a:latin typeface="Arial" panose="020B0604020202020204" pitchFamily="34" charset="0"/>
                        <a:cs typeface="Arial" panose="020B0604020202020204" pitchFamily="34" charset="0"/>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927651689"/>
              </p:ext>
            </p:extLst>
          </p:nvPr>
        </p:nvGraphicFramePr>
        <p:xfrm>
          <a:off x="875929" y="4365104"/>
          <a:ext cx="7512495" cy="670560"/>
        </p:xfrm>
        <a:graphic>
          <a:graphicData uri="http://schemas.openxmlformats.org/drawingml/2006/table">
            <a:tbl>
              <a:tblPr firstRow="1" bandRow="1">
                <a:tableStyleId>{5C22544A-7EE6-4342-B048-85BDC9FD1C3A}</a:tableStyleId>
              </a:tblPr>
              <a:tblGrid>
                <a:gridCol w="2853979"/>
                <a:gridCol w="2154351"/>
                <a:gridCol w="2504165"/>
              </a:tblGrid>
              <a:tr h="0">
                <a:tc>
                  <a:txBody>
                    <a:bodyPr/>
                    <a:lstStyle/>
                    <a:p>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Freshfoods PLS</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Foodstores</a:t>
                      </a:r>
                      <a:r>
                        <a:rPr lang="en-US" sz="1600" baseline="0" dirty="0" smtClean="0">
                          <a:latin typeface="Arial" panose="020B0604020202020204" pitchFamily="34" charset="0"/>
                          <a:cs typeface="Arial" panose="020B0604020202020204" pitchFamily="34" charset="0"/>
                        </a:rPr>
                        <a:t> PLC</a:t>
                      </a:r>
                      <a:endParaRPr lang="en-GB" sz="1600" dirty="0">
                        <a:latin typeface="Arial" panose="020B0604020202020204" pitchFamily="34" charset="0"/>
                        <a:cs typeface="Arial" panose="020B0604020202020204" pitchFamily="34" charset="0"/>
                      </a:endParaRPr>
                    </a:p>
                  </a:txBody>
                  <a:tcPr/>
                </a:tc>
              </a:tr>
              <a:tr h="0">
                <a:tc>
                  <a:txBody>
                    <a:bodyPr/>
                    <a:lstStyle/>
                    <a:p>
                      <a:r>
                        <a:rPr lang="en-US" sz="1600" b="1" dirty="0" smtClean="0">
                          <a:latin typeface="Arial" panose="020B0604020202020204" pitchFamily="34" charset="0"/>
                          <a:cs typeface="Arial" panose="020B0604020202020204" pitchFamily="34" charset="0"/>
                        </a:rPr>
                        <a:t>Capital Employed</a:t>
                      </a:r>
                      <a:r>
                        <a:rPr lang="en-US" sz="1600" b="1" baseline="0" dirty="0" smtClean="0">
                          <a:latin typeface="Arial" panose="020B0604020202020204" pitchFamily="34" charset="0"/>
                          <a:cs typeface="Arial" panose="020B0604020202020204" pitchFamily="34" charset="0"/>
                        </a:rPr>
                        <a:t> </a:t>
                      </a:r>
                      <a:r>
                        <a:rPr lang="en-US" sz="1600" b="1" dirty="0" smtClean="0">
                          <a:latin typeface="Arial" panose="020B0604020202020204" pitchFamily="34" charset="0"/>
                          <a:cs typeface="Arial" panose="020B0604020202020204" pitchFamily="34" charset="0"/>
                        </a:rPr>
                        <a:t>(2015)</a:t>
                      </a:r>
                      <a:endParaRPr lang="en-GB" sz="1600" b="1"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$900,0600</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$60,000</a:t>
                      </a:r>
                      <a:endParaRPr lang="en-GB" sz="1600" dirty="0">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302</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9693285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3200" dirty="0" smtClean="0"/>
              <a:t>5.5.1 – Published Accounts – Ratio Analysis</a:t>
            </a:r>
            <a:endParaRPr lang="en-GB" sz="3200" b="1" dirty="0" smtClean="0"/>
          </a:p>
        </p:txBody>
      </p:sp>
      <p:sp>
        <p:nvSpPr>
          <p:cNvPr id="2" name="Rectangle 1"/>
          <p:cNvSpPr/>
          <p:nvPr/>
        </p:nvSpPr>
        <p:spPr>
          <a:xfrm>
            <a:off x="299269" y="1178715"/>
            <a:ext cx="5784900" cy="553574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smtClean="0"/>
              <a:t>It is impossible to tell which of these businesses is more profitable without analyzing their accounts. </a:t>
            </a:r>
          </a:p>
          <a:p>
            <a:pPr marL="342900" indent="-342900">
              <a:buClr>
                <a:srgbClr val="00B050"/>
              </a:buClr>
              <a:buFont typeface="Wingdings 3" panose="05040102010807070707" pitchFamily="18" charset="2"/>
              <a:buChar char=""/>
            </a:pPr>
            <a:r>
              <a:rPr lang="en-US" sz="1700" dirty="0" smtClean="0"/>
              <a:t>The previous example shows how important it is to use more than one figure from the accounts when trying to assess how a business is performing. Comparing two figures from the accounts in this way is called ration analysis. This is a very important way of analyzing the published accounts.</a:t>
            </a:r>
          </a:p>
          <a:p>
            <a:pPr>
              <a:buClr>
                <a:srgbClr val="00B050"/>
              </a:buClr>
            </a:pPr>
            <a:r>
              <a:rPr lang="en-US" sz="1700" b="1" dirty="0" smtClean="0"/>
              <a:t>Ratio Analysis of Accounts</a:t>
            </a:r>
          </a:p>
          <a:p>
            <a:pPr marL="342900" indent="-342900">
              <a:buClr>
                <a:srgbClr val="00B050"/>
              </a:buClr>
              <a:buFont typeface="Wingdings 3" panose="05040102010807070707" pitchFamily="18" charset="2"/>
              <a:buChar char=""/>
            </a:pPr>
            <a:r>
              <a:rPr lang="en-US" sz="1700" dirty="0" smtClean="0"/>
              <a:t>There are many ratios that can be calculated from a set of accounts. We will concentrate on 5 of the most commonly used. These ratios are used to measure and compare profitability (or performance) and </a:t>
            </a:r>
            <a:r>
              <a:rPr lang="en-US" sz="1700" b="1" dirty="0" smtClean="0"/>
              <a:t>liquidity </a:t>
            </a:r>
            <a:r>
              <a:rPr lang="en-US" sz="1700" dirty="0" smtClean="0"/>
              <a:t>of a business.</a:t>
            </a:r>
          </a:p>
          <a:p>
            <a:pPr>
              <a:buClr>
                <a:srgbClr val="00B050"/>
              </a:buClr>
            </a:pPr>
            <a:r>
              <a:rPr lang="en-US" sz="1700" b="1" dirty="0" smtClean="0"/>
              <a:t>Profitability ratios</a:t>
            </a:r>
          </a:p>
          <a:p>
            <a:pPr marL="342900" indent="-342900">
              <a:buClr>
                <a:srgbClr val="00B050"/>
              </a:buClr>
              <a:buFont typeface="Wingdings 3" panose="05040102010807070707" pitchFamily="18" charset="2"/>
              <a:buChar char=""/>
            </a:pPr>
            <a:r>
              <a:rPr lang="en-US" sz="1700" dirty="0" smtClean="0"/>
              <a:t>Three commonly used profitability ratios are:</a:t>
            </a:r>
          </a:p>
          <a:p>
            <a:pPr marL="342900" indent="-342900">
              <a:buClr>
                <a:srgbClr val="00B050"/>
              </a:buClr>
              <a:buFont typeface="+mj-lt"/>
              <a:buAutoNum type="arabicParenR"/>
            </a:pPr>
            <a:r>
              <a:rPr lang="en-US" sz="1700" dirty="0" smtClean="0"/>
              <a:t>Return on Capital Employed (ROCE).</a:t>
            </a:r>
            <a:r>
              <a:rPr lang="en-US" sz="1700" dirty="0"/>
              <a:t/>
            </a:r>
            <a:br>
              <a:rPr lang="en-US" sz="1700" dirty="0"/>
            </a:br>
            <a:r>
              <a:rPr lang="en-US" sz="1700" dirty="0" smtClean="0"/>
              <a:t>This is calculated by the formula:</a:t>
            </a:r>
            <a:br>
              <a:rPr lang="en-US" sz="1700" dirty="0" smtClean="0"/>
            </a:br>
            <a:endParaRPr lang="en-US" sz="1000" dirty="0" smtClean="0"/>
          </a:p>
          <a:p>
            <a:pPr algn="ctr">
              <a:lnSpc>
                <a:spcPts val="1200"/>
              </a:lnSpc>
              <a:buClr>
                <a:srgbClr val="00B050"/>
              </a:buClr>
              <a:tabLst>
                <a:tab pos="2919413" algn="l"/>
              </a:tabLst>
            </a:pPr>
            <a:r>
              <a:rPr lang="en-US" sz="2400" u="sng" dirty="0" smtClean="0"/>
              <a:t>       Net profit       </a:t>
            </a:r>
            <a:r>
              <a:rPr lang="en-US" sz="2400" u="sng" dirty="0"/>
              <a:t>.</a:t>
            </a:r>
            <a:endParaRPr lang="en-US" sz="2400" u="sng" dirty="0" smtClean="0"/>
          </a:p>
          <a:p>
            <a:pPr algn="ctr">
              <a:lnSpc>
                <a:spcPts val="1200"/>
              </a:lnSpc>
              <a:buClr>
                <a:srgbClr val="00B050"/>
              </a:buClr>
              <a:tabLst>
                <a:tab pos="3540125" algn="l"/>
              </a:tabLst>
            </a:pPr>
            <a:r>
              <a:rPr lang="en-US" sz="2400" dirty="0" smtClean="0"/>
              <a:t>	X 100</a:t>
            </a:r>
          </a:p>
          <a:p>
            <a:pPr algn="ctr">
              <a:lnSpc>
                <a:spcPts val="1200"/>
              </a:lnSpc>
              <a:buClr>
                <a:srgbClr val="00B050"/>
              </a:buClr>
              <a:tabLst>
                <a:tab pos="2919413" algn="l"/>
              </a:tabLst>
            </a:pPr>
            <a:r>
              <a:rPr lang="en-US" sz="2400" dirty="0" smtClean="0"/>
              <a:t>Capital Employed</a:t>
            </a: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302</a:t>
            </a:r>
            <a:endParaRPr lang="en-GB" sz="2000" b="1" dirty="0">
              <a:latin typeface="Arial" panose="020B0604020202020204" pitchFamily="34" charset="0"/>
              <a:cs typeface="Arial" panose="020B0604020202020204" pitchFamily="34" charset="0"/>
            </a:endParaRPr>
          </a:p>
        </p:txBody>
      </p:sp>
      <p:pic>
        <p:nvPicPr>
          <p:cNvPr id="1026" name="Picture 2" descr="http://www.besam.com/Other/Besam/Client%20Case/Tesco-China-3part.jpg"/>
          <p:cNvPicPr>
            <a:picLocks noChangeAspect="1" noChangeArrowheads="1"/>
          </p:cNvPicPr>
          <p:nvPr/>
        </p:nvPicPr>
        <p:blipFill rotWithShape="1">
          <a:blip r:embed="rId3">
            <a:extLst>
              <a:ext uri="{28A0092B-C50C-407E-A947-70E740481C1C}">
                <a14:useLocalDpi xmlns:a14="http://schemas.microsoft.com/office/drawing/2010/main" val="0"/>
              </a:ext>
            </a:extLst>
          </a:blip>
          <a:srcRect r="32727"/>
          <a:stretch/>
        </p:blipFill>
        <p:spPr bwMode="auto">
          <a:xfrm>
            <a:off x="6167289" y="2888115"/>
            <a:ext cx="2664296" cy="16930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plychains.com/wp-content/uploads/2015/05/13-wal-mart-chin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7289" y="1118749"/>
            <a:ext cx="2664296" cy="16425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hongkongthrumyeyes.com/wp-content/uploads/2013/05/The-corner-grocery-shop.-With-hanging-bananas.-hongkong-hk-hkig.jpg"/>
          <p:cNvPicPr>
            <a:picLocks noChangeAspect="1" noChangeArrowheads="1"/>
          </p:cNvPicPr>
          <p:nvPr/>
        </p:nvPicPr>
        <p:blipFill rotWithShape="1">
          <a:blip r:embed="rId5">
            <a:extLst>
              <a:ext uri="{28A0092B-C50C-407E-A947-70E740481C1C}">
                <a14:useLocalDpi xmlns:a14="http://schemas.microsoft.com/office/drawing/2010/main" val="0"/>
              </a:ext>
            </a:extLst>
          </a:blip>
          <a:srcRect t="19715" b="11109"/>
          <a:stretch/>
        </p:blipFill>
        <p:spPr bwMode="auto">
          <a:xfrm>
            <a:off x="6125125" y="4725144"/>
            <a:ext cx="2706460"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4879151"/>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625434"/>
          </a:xfrm>
        </p:spPr>
        <p:txBody>
          <a:bodyPr>
            <a:noAutofit/>
          </a:bodyPr>
          <a:lstStyle/>
          <a:p>
            <a:r>
              <a:rPr lang="en-GB" sz="2500" dirty="0" smtClean="0"/>
              <a:t>5.5.1 – Published Accounts – Ratio Analysis – Case Study</a:t>
            </a:r>
            <a:endParaRPr lang="en-GB" sz="2500" b="1" dirty="0" smtClean="0"/>
          </a:p>
        </p:txBody>
      </p:sp>
      <p:sp>
        <p:nvSpPr>
          <p:cNvPr id="2" name="Rectangle 1"/>
          <p:cNvSpPr/>
          <p:nvPr/>
        </p:nvSpPr>
        <p:spPr>
          <a:xfrm>
            <a:off x="299269" y="1178715"/>
            <a:ext cx="6469286" cy="5262979"/>
          </a:xfrm>
          <a:prstGeom prst="rect">
            <a:avLst/>
          </a:prstGeom>
        </p:spPr>
        <p:txBody>
          <a:bodyPr wrap="square">
            <a:spAutoFit/>
          </a:bodyPr>
          <a:lstStyle/>
          <a:p>
            <a:pPr>
              <a:buClr>
                <a:srgbClr val="00B050"/>
              </a:buClr>
            </a:pPr>
            <a:r>
              <a:rPr lang="en-US" sz="1700" b="1" dirty="0" smtClean="0">
                <a:solidFill>
                  <a:srgbClr val="0070C0"/>
                </a:solidFill>
              </a:rPr>
              <a:t>Case Study Example</a:t>
            </a:r>
          </a:p>
          <a:p>
            <a:pPr marL="342900" indent="-342900">
              <a:buClr>
                <a:srgbClr val="00B050"/>
              </a:buClr>
              <a:buFont typeface="Wingdings 3" panose="05040102010807070707" pitchFamily="18" charset="2"/>
              <a:buChar char=""/>
            </a:pPr>
            <a:r>
              <a:rPr lang="en-US" sz="1700" dirty="0" smtClean="0">
                <a:solidFill>
                  <a:srgbClr val="0070C0"/>
                </a:solidFill>
              </a:rPr>
              <a:t>Souk Computing Ltd. </a:t>
            </a:r>
            <a:r>
              <a:rPr lang="en-US" sz="1700" dirty="0">
                <a:solidFill>
                  <a:srgbClr val="0070C0"/>
                </a:solidFill>
              </a:rPr>
              <a:t>m</a:t>
            </a:r>
            <a:r>
              <a:rPr lang="en-US" sz="1700" dirty="0" smtClean="0">
                <a:solidFill>
                  <a:srgbClr val="0070C0"/>
                </a:solidFill>
              </a:rPr>
              <a:t>ade a net profit of $280m in 2015 and its </a:t>
            </a:r>
            <a:r>
              <a:rPr lang="en-US" sz="1700" b="1" dirty="0" smtClean="0">
                <a:solidFill>
                  <a:srgbClr val="FF0000"/>
                </a:solidFill>
              </a:rPr>
              <a:t>capital employed </a:t>
            </a:r>
            <a:r>
              <a:rPr lang="en-US" sz="1700" dirty="0" smtClean="0">
                <a:solidFill>
                  <a:srgbClr val="0070C0"/>
                </a:solidFill>
              </a:rPr>
              <a:t>was $1065m. Its return of capital employed in 2015 was:</a:t>
            </a:r>
          </a:p>
          <a:p>
            <a:pPr marL="574675" indent="-342900">
              <a:buClr>
                <a:srgbClr val="00B050"/>
              </a:buClr>
              <a:buFont typeface="+mj-lt"/>
              <a:buAutoNum type="arabicParenR"/>
            </a:pPr>
            <a:endParaRPr lang="en-US" sz="800" b="1" dirty="0">
              <a:solidFill>
                <a:srgbClr val="0070C0"/>
              </a:solidFill>
            </a:endParaRPr>
          </a:p>
          <a:p>
            <a:pPr marL="2805113" algn="ctr">
              <a:lnSpc>
                <a:spcPts val="1200"/>
              </a:lnSpc>
              <a:buClr>
                <a:srgbClr val="00B050"/>
              </a:buClr>
              <a:tabLst>
                <a:tab pos="3768725" algn="l"/>
              </a:tabLst>
            </a:pPr>
            <a:r>
              <a:rPr lang="en-US" b="1" u="sng" dirty="0" smtClean="0">
                <a:solidFill>
                  <a:srgbClr val="FF0000"/>
                </a:solidFill>
              </a:rPr>
              <a:t>       Net profit       </a:t>
            </a:r>
            <a:r>
              <a:rPr lang="en-US" b="1" u="sng" dirty="0" smtClean="0">
                <a:solidFill>
                  <a:schemeClr val="bg1"/>
                </a:solidFill>
              </a:rPr>
              <a:t>.</a:t>
            </a:r>
          </a:p>
          <a:p>
            <a:pPr>
              <a:lnSpc>
                <a:spcPts val="1200"/>
              </a:lnSpc>
              <a:buClr>
                <a:srgbClr val="00B050"/>
              </a:buClr>
              <a:tabLst>
                <a:tab pos="3540125" algn="l"/>
              </a:tabLst>
            </a:pPr>
            <a:r>
              <a:rPr lang="en-US" b="1" dirty="0" smtClean="0">
                <a:solidFill>
                  <a:srgbClr val="FF0000"/>
                </a:solidFill>
              </a:rPr>
              <a:t>Return on Capital Employed =	                                 X 100</a:t>
            </a:r>
          </a:p>
          <a:p>
            <a:pPr marL="2632075" algn="ctr">
              <a:lnSpc>
                <a:spcPts val="1200"/>
              </a:lnSpc>
              <a:buClr>
                <a:srgbClr val="00B050"/>
              </a:buClr>
              <a:tabLst>
                <a:tab pos="2919413" algn="l"/>
              </a:tabLst>
            </a:pPr>
            <a:r>
              <a:rPr lang="en-US" b="1" dirty="0" smtClean="0">
                <a:solidFill>
                  <a:srgbClr val="FF0000"/>
                </a:solidFill>
              </a:rPr>
              <a:t>Capital Employed</a:t>
            </a:r>
          </a:p>
          <a:p>
            <a:pPr marL="692150" algn="ctr">
              <a:lnSpc>
                <a:spcPts val="1200"/>
              </a:lnSpc>
              <a:buClr>
                <a:srgbClr val="00B050"/>
              </a:buClr>
              <a:tabLst>
                <a:tab pos="2919413" algn="l"/>
              </a:tabLst>
            </a:pPr>
            <a:endParaRPr lang="en-US" b="1" dirty="0" smtClean="0">
              <a:solidFill>
                <a:srgbClr val="FF0000"/>
              </a:solidFill>
            </a:endParaRPr>
          </a:p>
          <a:p>
            <a:pPr marL="568325" algn="ctr">
              <a:lnSpc>
                <a:spcPts val="1200"/>
              </a:lnSpc>
              <a:buClr>
                <a:srgbClr val="00B050"/>
              </a:buClr>
              <a:tabLst>
                <a:tab pos="2919413" algn="l"/>
              </a:tabLst>
            </a:pPr>
            <a:r>
              <a:rPr lang="en-US" b="1" u="sng" dirty="0" smtClean="0">
                <a:solidFill>
                  <a:srgbClr val="FF0000"/>
                </a:solidFill>
              </a:rPr>
              <a:t>    280   </a:t>
            </a:r>
            <a:r>
              <a:rPr lang="en-US" b="1" u="sng" dirty="0" smtClean="0">
                <a:solidFill>
                  <a:schemeClr val="bg1"/>
                </a:solidFill>
              </a:rPr>
              <a:t>.</a:t>
            </a:r>
          </a:p>
          <a:p>
            <a:pPr marL="973138" algn="ctr">
              <a:lnSpc>
                <a:spcPts val="1200"/>
              </a:lnSpc>
              <a:buClr>
                <a:srgbClr val="00B050"/>
              </a:buClr>
              <a:tabLst>
                <a:tab pos="2919413" algn="l"/>
              </a:tabLst>
            </a:pPr>
            <a:r>
              <a:rPr lang="en-US" b="1" dirty="0" smtClean="0">
                <a:solidFill>
                  <a:srgbClr val="FF0000"/>
                </a:solidFill>
              </a:rPr>
              <a:t>=                    X 100</a:t>
            </a:r>
          </a:p>
          <a:p>
            <a:pPr marL="568325" algn="ctr">
              <a:lnSpc>
                <a:spcPts val="1200"/>
              </a:lnSpc>
              <a:buClr>
                <a:srgbClr val="00B050"/>
              </a:buClr>
              <a:tabLst>
                <a:tab pos="2919413" algn="l"/>
              </a:tabLst>
            </a:pPr>
            <a:r>
              <a:rPr lang="en-US" b="1" dirty="0" smtClean="0">
                <a:solidFill>
                  <a:srgbClr val="FF0000"/>
                </a:solidFill>
              </a:rPr>
              <a:t>1065</a:t>
            </a:r>
          </a:p>
          <a:p>
            <a:pPr algn="ctr">
              <a:lnSpc>
                <a:spcPts val="1200"/>
              </a:lnSpc>
              <a:buClr>
                <a:srgbClr val="00B050"/>
              </a:buClr>
              <a:tabLst>
                <a:tab pos="2919413" algn="l"/>
              </a:tabLst>
            </a:pPr>
            <a:endParaRPr lang="en-US" b="1" u="sng" dirty="0" smtClean="0">
              <a:solidFill>
                <a:srgbClr val="FF0000"/>
              </a:solidFill>
            </a:endParaRPr>
          </a:p>
          <a:p>
            <a:pPr marL="568325" algn="ctr">
              <a:lnSpc>
                <a:spcPts val="1200"/>
              </a:lnSpc>
              <a:buClr>
                <a:srgbClr val="00B050"/>
              </a:buClr>
              <a:tabLst>
                <a:tab pos="2919413" algn="l"/>
              </a:tabLst>
            </a:pPr>
            <a:r>
              <a:rPr lang="en-US" b="1" dirty="0" smtClean="0">
                <a:solidFill>
                  <a:srgbClr val="FF0000"/>
                </a:solidFill>
              </a:rPr>
              <a:t>= 26.3</a:t>
            </a:r>
            <a:endParaRPr lang="en-US" b="1" dirty="0">
              <a:solidFill>
                <a:srgbClr val="FF0000"/>
              </a:solidFill>
            </a:endParaRPr>
          </a:p>
          <a:p>
            <a:pPr marL="342900" indent="-342900">
              <a:buClr>
                <a:srgbClr val="00B050"/>
              </a:buClr>
              <a:buFont typeface="Wingdings 3" panose="05040102010807070707" pitchFamily="18" charset="2"/>
              <a:buChar char=""/>
            </a:pPr>
            <a:r>
              <a:rPr lang="en-US" sz="1700" dirty="0" smtClean="0">
                <a:solidFill>
                  <a:srgbClr val="0070C0"/>
                </a:solidFill>
              </a:rPr>
              <a:t>This means that it 2015, the company made a return on capital employed in the business of 26.3%. The higher this result, the more successful the managers are in earning profit from capital used in the business. If this percentage increases next year, it means that the managers are running the business more effectively – making higher profits from each dollar invested in the business.</a:t>
            </a:r>
          </a:p>
          <a:p>
            <a:pPr marL="342900" indent="-342900">
              <a:buClr>
                <a:srgbClr val="00B050"/>
              </a:buClr>
              <a:buFont typeface="Wingdings 3" panose="05040102010807070707" pitchFamily="18" charset="2"/>
              <a:buChar char=""/>
            </a:pPr>
            <a:r>
              <a:rPr lang="en-US" sz="1700" dirty="0" smtClean="0">
                <a:solidFill>
                  <a:srgbClr val="0070C0"/>
                </a:solidFill>
              </a:rPr>
              <a:t>This result should now be compared with other years and other companies to see if the managers are running the business more effectively or not.</a:t>
            </a:r>
            <a:endParaRPr lang="en-US" sz="1700" dirty="0">
              <a:solidFill>
                <a:srgbClr val="0070C0"/>
              </a:solidFill>
            </a:endParaRPr>
          </a:p>
        </p:txBody>
      </p:sp>
      <p:sp>
        <p:nvSpPr>
          <p:cNvPr id="10" name="Round Same Side Corner Rectangle 9">
            <a:hlinkClick r:id="" action="ppaction://noaction"/>
          </p:cNvPr>
          <p:cNvSpPr/>
          <p:nvPr/>
        </p:nvSpPr>
        <p:spPr>
          <a:xfrm>
            <a:off x="55801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303</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154683799"/>
              </p:ext>
            </p:extLst>
          </p:nvPr>
        </p:nvGraphicFramePr>
        <p:xfrm>
          <a:off x="6804248" y="1124743"/>
          <a:ext cx="2016223" cy="5413667"/>
        </p:xfrm>
        <a:graphic>
          <a:graphicData uri="http://schemas.openxmlformats.org/drawingml/2006/table">
            <a:tbl>
              <a:tblPr firstRow="1" firstCol="1" lastRow="1" lastCol="1" bandRow="1" bandCol="1">
                <a:tableStyleId>{2D5ABB26-0587-4C30-8999-92F81FD0307C}</a:tableStyleId>
              </a:tblPr>
              <a:tblGrid>
                <a:gridCol w="2016223"/>
              </a:tblGrid>
              <a:tr h="396232">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7435">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One decimal out and the problem cascades.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How programs like Excel have changed the way we do accounts.</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Double Entry Bookkeeping is.</a:t>
                      </a:r>
                    </a:p>
                    <a:p>
                      <a:pPr marL="177800" indent="-177800" algn="l">
                        <a:spcAft>
                          <a:spcPts val="600"/>
                        </a:spcAft>
                        <a:buFontTx/>
                        <a:buBlip>
                          <a:blip r:embed="rId3"/>
                        </a:buBlip>
                      </a:pPr>
                      <a:r>
                        <a:rPr lang="en-GB" sz="1370" baseline="0" dirty="0" smtClean="0">
                          <a:solidFill>
                            <a:schemeClr val="tx1"/>
                          </a:solidFill>
                          <a:effectLst/>
                          <a:latin typeface="Arial" pitchFamily="34" charset="0"/>
                          <a:ea typeface="Times New Roman"/>
                          <a:cs typeface="Arial" pitchFamily="34" charset="0"/>
                        </a:rPr>
                        <a:t>What is a the difference between an accountant and a chartered accountant.</a:t>
                      </a:r>
                    </a:p>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White collar crime and creative accounting.</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How often you should do the accounts.</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What qualifications you need to be an accountant.</a:t>
                      </a:r>
                      <a:endParaRPr lang="en-GB" sz="137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694016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purl.org/dc/dcmitype/"/>
    <ds:schemaRef ds:uri="http://schemas.microsoft.com/office/2006/documentManagement/types"/>
    <ds:schemaRef ds:uri="http://schemas.openxmlformats.org/package/2006/metadata/core-properties"/>
    <ds:schemaRef ds:uri="http://purl.org/dc/terms/"/>
    <ds:schemaRef ds:uri="http://schemas.microsoft.com/office/2006/metadata/properties"/>
    <ds:schemaRef ds:uri="http://www.w3.org/XML/1998/namespace"/>
    <ds:schemaRef ds:uri="http://purl.org/dc/elements/1.1/"/>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49028</TotalTime>
  <Words>4294</Words>
  <Application>Microsoft Office PowerPoint</Application>
  <PresentationFormat>On-screen Show (4:3)</PresentationFormat>
  <Paragraphs>493</Paragraphs>
  <Slides>25</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5.5 – Glossary</vt:lpstr>
      <vt:lpstr>5.5 – Assessment Objectives</vt:lpstr>
      <vt:lpstr>5.5.1 – Analysis of Published Accounts</vt:lpstr>
      <vt:lpstr>5.5.1 – Analysis of Published Accounts – Case Study</vt:lpstr>
      <vt:lpstr>5.5.1 – Published Accounts – Ratio Analysis</vt:lpstr>
      <vt:lpstr>5.5.1 – Published Accounts – Ratio Analysis – Case Study</vt:lpstr>
      <vt:lpstr>5.5.1 – Published Accounts – Ratio Analysis – Case Study</vt:lpstr>
      <vt:lpstr>5.5.1 – Published Accounts – Ratio Analysis – Case Study</vt:lpstr>
      <vt:lpstr>5.5.1 – Profitability Ratios – What do they tell us?</vt:lpstr>
      <vt:lpstr>5.5.1 – Profitability Ratios – Activity</vt:lpstr>
      <vt:lpstr>5.5.2 – The Concept of Liquidity – Liquidity Ratios</vt:lpstr>
      <vt:lpstr>5.5.2 – The Concept of Liquidity – Liquidity Ratios</vt:lpstr>
      <vt:lpstr>5.5.2 – Liquidity Ratios – What can they tell us?</vt:lpstr>
      <vt:lpstr>5.5.3 – Uses and Users of Accounts</vt:lpstr>
      <vt:lpstr>5.5.3 – Uses and Users of Accounts</vt:lpstr>
      <vt:lpstr>5.5.3 – Uses and Users of Accounts</vt:lpstr>
      <vt:lpstr>5.5.3 – Limitations of using accounts and ratio analysis</vt:lpstr>
      <vt:lpstr>5.5.3 – Case Study – Using Ratios to make decisions</vt:lpstr>
      <vt:lpstr>5.5.3 – Limitations of using accounts and ratio analysis</vt:lpstr>
      <vt:lpstr>5.5.3 – International Business in Focus – BP Plc.</vt:lpstr>
      <vt:lpstr>5.5 – Exam Styled Questions – Paper 1</vt:lpstr>
      <vt:lpstr>5.5 – Exam Styled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1577</cp:revision>
  <cp:lastPrinted>2014-01-22T18:25:48Z</cp:lastPrinted>
  <dcterms:created xsi:type="dcterms:W3CDTF">2008-03-12T11:01:44Z</dcterms:created>
  <dcterms:modified xsi:type="dcterms:W3CDTF">2017-01-13T08:27:42Z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